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332" r:id="rId7"/>
    <p:sldId id="329" r:id="rId8"/>
    <p:sldId id="330" r:id="rId9"/>
    <p:sldId id="331" r:id="rId10"/>
    <p:sldId id="333" r:id="rId11"/>
    <p:sldId id="335" r:id="rId12"/>
    <p:sldId id="336" r:id="rId13"/>
    <p:sldId id="340" r:id="rId14"/>
    <p:sldId id="341" r:id="rId15"/>
    <p:sldId id="343" r:id="rId16"/>
    <p:sldId id="305" r:id="rId17"/>
    <p:sldId id="306" r:id="rId18"/>
    <p:sldId id="307" r:id="rId19"/>
    <p:sldId id="337" r:id="rId20"/>
    <p:sldId id="308" r:id="rId21"/>
    <p:sldId id="339" r:id="rId22"/>
    <p:sldId id="262" r:id="rId23"/>
    <p:sldId id="309" r:id="rId24"/>
    <p:sldId id="344" r:id="rId25"/>
    <p:sldId id="314" r:id="rId26"/>
    <p:sldId id="315" r:id="rId27"/>
    <p:sldId id="313" r:id="rId28"/>
    <p:sldId id="310" r:id="rId29"/>
    <p:sldId id="264" r:id="rId30"/>
    <p:sldId id="311" r:id="rId31"/>
    <p:sldId id="312" r:id="rId32"/>
    <p:sldId id="317" r:id="rId33"/>
    <p:sldId id="318" r:id="rId34"/>
    <p:sldId id="319" r:id="rId35"/>
    <p:sldId id="320" r:id="rId36"/>
    <p:sldId id="321" r:id="rId37"/>
    <p:sldId id="316" r:id="rId38"/>
    <p:sldId id="322" r:id="rId39"/>
    <p:sldId id="324" r:id="rId40"/>
    <p:sldId id="327" r:id="rId41"/>
    <p:sldId id="328" r:id="rId42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44"/>
    </p:embeddedFont>
    <p:embeddedFont>
      <p:font typeface="Pacifico" panose="00000500000000000000" pitchFamily="2" charset="0"/>
      <p:regular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9B"/>
    <a:srgbClr val="5571A7"/>
    <a:srgbClr val="B14545"/>
    <a:srgbClr val="E4E4E4"/>
    <a:srgbClr val="FCC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F669C-8251-4220-84FE-7619AF0F41FD}">
  <a:tblStyle styleId="{317F669C-8251-4220-84FE-7619AF0F41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34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523" y="312"/>
      </p:cViewPr>
      <p:guideLst/>
    </p:cSldViewPr>
  </p:slideViewPr>
  <p:outlineViewPr>
    <p:cViewPr>
      <p:scale>
        <a:sx n="33" d="100"/>
        <a:sy n="33" d="100"/>
      </p:scale>
      <p:origin x="0" y="-40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raduation%20Project\Parent%20P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'Form Responses 1'!$C$1</c:f>
              <c:strCache>
                <c:ptCount val="1"/>
                <c:pt idx="0">
                  <c:v>السن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'Form Responses 1'!$C$2:$C$112</c:f>
              <c:numCache>
                <c:formatCode>General</c:formatCode>
                <c:ptCount val="111"/>
                <c:pt idx="0">
                  <c:v>45</c:v>
                </c:pt>
                <c:pt idx="1">
                  <c:v>47</c:v>
                </c:pt>
                <c:pt idx="2">
                  <c:v>37</c:v>
                </c:pt>
                <c:pt idx="3">
                  <c:v>22</c:v>
                </c:pt>
                <c:pt idx="4">
                  <c:v>41</c:v>
                </c:pt>
                <c:pt idx="5">
                  <c:v>45</c:v>
                </c:pt>
                <c:pt idx="6">
                  <c:v>47</c:v>
                </c:pt>
                <c:pt idx="7">
                  <c:v>43</c:v>
                </c:pt>
                <c:pt idx="8">
                  <c:v>45</c:v>
                </c:pt>
                <c:pt idx="9">
                  <c:v>55</c:v>
                </c:pt>
                <c:pt idx="10">
                  <c:v>21</c:v>
                </c:pt>
                <c:pt idx="11">
                  <c:v>20</c:v>
                </c:pt>
                <c:pt idx="12">
                  <c:v>44</c:v>
                </c:pt>
                <c:pt idx="13">
                  <c:v>18</c:v>
                </c:pt>
                <c:pt idx="14">
                  <c:v>20</c:v>
                </c:pt>
                <c:pt idx="15">
                  <c:v>19</c:v>
                </c:pt>
                <c:pt idx="16">
                  <c:v>26</c:v>
                </c:pt>
                <c:pt idx="17">
                  <c:v>55</c:v>
                </c:pt>
                <c:pt idx="18">
                  <c:v>41</c:v>
                </c:pt>
                <c:pt idx="19">
                  <c:v>22</c:v>
                </c:pt>
                <c:pt idx="20">
                  <c:v>46</c:v>
                </c:pt>
                <c:pt idx="21">
                  <c:v>40</c:v>
                </c:pt>
                <c:pt idx="22">
                  <c:v>37</c:v>
                </c:pt>
                <c:pt idx="23">
                  <c:v>40</c:v>
                </c:pt>
                <c:pt idx="24">
                  <c:v>50</c:v>
                </c:pt>
                <c:pt idx="25">
                  <c:v>21</c:v>
                </c:pt>
                <c:pt idx="26">
                  <c:v>40</c:v>
                </c:pt>
                <c:pt idx="27">
                  <c:v>21</c:v>
                </c:pt>
                <c:pt idx="28">
                  <c:v>45</c:v>
                </c:pt>
                <c:pt idx="29">
                  <c:v>58</c:v>
                </c:pt>
                <c:pt idx="30">
                  <c:v>53</c:v>
                </c:pt>
                <c:pt idx="31">
                  <c:v>52</c:v>
                </c:pt>
                <c:pt idx="32">
                  <c:v>21</c:v>
                </c:pt>
                <c:pt idx="33">
                  <c:v>50</c:v>
                </c:pt>
                <c:pt idx="34">
                  <c:v>21</c:v>
                </c:pt>
                <c:pt idx="35">
                  <c:v>46</c:v>
                </c:pt>
                <c:pt idx="36">
                  <c:v>40</c:v>
                </c:pt>
                <c:pt idx="37">
                  <c:v>20</c:v>
                </c:pt>
                <c:pt idx="38">
                  <c:v>43</c:v>
                </c:pt>
                <c:pt idx="39">
                  <c:v>47</c:v>
                </c:pt>
                <c:pt idx="40">
                  <c:v>36</c:v>
                </c:pt>
                <c:pt idx="41">
                  <c:v>47</c:v>
                </c:pt>
                <c:pt idx="42">
                  <c:v>40</c:v>
                </c:pt>
                <c:pt idx="43">
                  <c:v>27</c:v>
                </c:pt>
                <c:pt idx="44">
                  <c:v>43</c:v>
                </c:pt>
                <c:pt idx="45">
                  <c:v>21</c:v>
                </c:pt>
                <c:pt idx="46">
                  <c:v>52</c:v>
                </c:pt>
                <c:pt idx="47">
                  <c:v>52</c:v>
                </c:pt>
                <c:pt idx="48">
                  <c:v>55</c:v>
                </c:pt>
                <c:pt idx="49">
                  <c:v>53</c:v>
                </c:pt>
                <c:pt idx="50">
                  <c:v>56</c:v>
                </c:pt>
                <c:pt idx="51">
                  <c:v>59</c:v>
                </c:pt>
                <c:pt idx="52">
                  <c:v>22</c:v>
                </c:pt>
                <c:pt idx="53">
                  <c:v>17</c:v>
                </c:pt>
                <c:pt idx="54">
                  <c:v>47</c:v>
                </c:pt>
                <c:pt idx="55">
                  <c:v>45</c:v>
                </c:pt>
                <c:pt idx="56">
                  <c:v>56</c:v>
                </c:pt>
                <c:pt idx="57">
                  <c:v>20</c:v>
                </c:pt>
                <c:pt idx="58">
                  <c:v>52</c:v>
                </c:pt>
                <c:pt idx="59">
                  <c:v>20</c:v>
                </c:pt>
                <c:pt idx="60">
                  <c:v>63</c:v>
                </c:pt>
                <c:pt idx="61">
                  <c:v>50</c:v>
                </c:pt>
                <c:pt idx="62">
                  <c:v>42</c:v>
                </c:pt>
                <c:pt idx="63">
                  <c:v>63</c:v>
                </c:pt>
                <c:pt idx="64">
                  <c:v>61</c:v>
                </c:pt>
                <c:pt idx="65">
                  <c:v>46</c:v>
                </c:pt>
                <c:pt idx="66">
                  <c:v>56</c:v>
                </c:pt>
                <c:pt idx="67">
                  <c:v>21</c:v>
                </c:pt>
                <c:pt idx="68">
                  <c:v>22</c:v>
                </c:pt>
                <c:pt idx="69">
                  <c:v>57</c:v>
                </c:pt>
                <c:pt idx="70">
                  <c:v>55</c:v>
                </c:pt>
                <c:pt idx="71">
                  <c:v>38</c:v>
                </c:pt>
                <c:pt idx="72">
                  <c:v>40</c:v>
                </c:pt>
                <c:pt idx="73">
                  <c:v>38</c:v>
                </c:pt>
                <c:pt idx="74">
                  <c:v>47</c:v>
                </c:pt>
                <c:pt idx="75">
                  <c:v>40</c:v>
                </c:pt>
                <c:pt idx="76">
                  <c:v>36</c:v>
                </c:pt>
                <c:pt idx="77">
                  <c:v>55</c:v>
                </c:pt>
                <c:pt idx="78">
                  <c:v>39</c:v>
                </c:pt>
                <c:pt idx="79">
                  <c:v>26</c:v>
                </c:pt>
                <c:pt idx="80">
                  <c:v>30</c:v>
                </c:pt>
                <c:pt idx="81">
                  <c:v>57</c:v>
                </c:pt>
                <c:pt idx="82">
                  <c:v>29</c:v>
                </c:pt>
                <c:pt idx="83">
                  <c:v>39</c:v>
                </c:pt>
                <c:pt idx="84">
                  <c:v>47</c:v>
                </c:pt>
                <c:pt idx="85">
                  <c:v>30</c:v>
                </c:pt>
                <c:pt idx="86">
                  <c:v>30</c:v>
                </c:pt>
                <c:pt idx="87">
                  <c:v>30</c:v>
                </c:pt>
                <c:pt idx="88">
                  <c:v>34</c:v>
                </c:pt>
                <c:pt idx="89">
                  <c:v>29</c:v>
                </c:pt>
                <c:pt idx="90">
                  <c:v>39</c:v>
                </c:pt>
                <c:pt idx="91">
                  <c:v>39</c:v>
                </c:pt>
                <c:pt idx="92">
                  <c:v>45</c:v>
                </c:pt>
                <c:pt idx="93">
                  <c:v>21</c:v>
                </c:pt>
                <c:pt idx="94">
                  <c:v>22</c:v>
                </c:pt>
                <c:pt idx="95">
                  <c:v>22</c:v>
                </c:pt>
                <c:pt idx="96">
                  <c:v>21</c:v>
                </c:pt>
                <c:pt idx="97">
                  <c:v>22</c:v>
                </c:pt>
                <c:pt idx="98">
                  <c:v>21</c:v>
                </c:pt>
                <c:pt idx="99">
                  <c:v>22</c:v>
                </c:pt>
                <c:pt idx="100">
                  <c:v>21</c:v>
                </c:pt>
                <c:pt idx="101">
                  <c:v>21</c:v>
                </c:pt>
                <c:pt idx="102">
                  <c:v>20</c:v>
                </c:pt>
                <c:pt idx="103">
                  <c:v>21</c:v>
                </c:pt>
                <c:pt idx="104">
                  <c:v>21</c:v>
                </c:pt>
                <c:pt idx="105">
                  <c:v>22</c:v>
                </c:pt>
                <c:pt idx="106">
                  <c:v>21</c:v>
                </c:pt>
                <c:pt idx="107">
                  <c:v>20</c:v>
                </c:pt>
                <c:pt idx="108">
                  <c:v>20</c:v>
                </c:pt>
                <c:pt idx="109">
                  <c:v>20</c:v>
                </c:pt>
                <c:pt idx="1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99-4CBC-9220-A19E7BD0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2503055"/>
        <c:axId val="1692500655"/>
      </c:lineChart>
      <c:catAx>
        <c:axId val="169250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00655"/>
        <c:crosses val="autoZero"/>
        <c:auto val="1"/>
        <c:lblAlgn val="ctr"/>
        <c:lblOffset val="100"/>
        <c:noMultiLvlLbl val="0"/>
      </c:catAx>
      <c:valAx>
        <c:axId val="169250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0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4-4BA9-AFA2-9A152D9E4EFA}"/>
              </c:ext>
            </c:extLst>
          </c:dPt>
          <c:dLbls>
            <c:dLbl>
              <c:idx val="0"/>
              <c:layout>
                <c:manualLayout>
                  <c:x val="-9.4295439632545927E-2"/>
                  <c:y val="-6.9314960629921263E-2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5.6998031496062994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0.70799999999999996</c:v>
                </c:pt>
                <c:pt idx="1">
                  <c:v>0.124</c:v>
                </c:pt>
                <c:pt idx="2">
                  <c:v>0.16800000000000001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60-44A2-8501-4D7EB7183422}"/>
              </c:ext>
            </c:extLst>
          </c:dPt>
          <c:dLbls>
            <c:dLbl>
              <c:idx val="0"/>
              <c:layout>
                <c:manualLayout>
                  <c:x val="-9.4295439632545927E-2"/>
                  <c:y val="-6.9314960629921263E-2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5.6998031496062994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0.58399999999999996</c:v>
                </c:pt>
                <c:pt idx="1">
                  <c:v>0.186</c:v>
                </c:pt>
                <c:pt idx="2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E55-4941-9601-CF275052C01F}"/>
              </c:ext>
            </c:extLst>
          </c:dPt>
          <c:dLbls>
            <c:dLbl>
              <c:idx val="0"/>
              <c:layout>
                <c:manualLayout>
                  <c:x val="-3.8045439632545933E-2"/>
                  <c:y val="-0.11306496062992126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layout>
                <c:manualLayout>
                  <c:x val="5.2910104986876256E-3"/>
                  <c:y val="1.1374753937007816E-2"/>
                </c:manualLayout>
              </c:layout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2.783136482939625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0.91200000000000003</c:v>
                </c:pt>
                <c:pt idx="1">
                  <c:v>1.7999999999999999E-2</c:v>
                </c:pt>
                <c:pt idx="2">
                  <c:v>7.0999999999999994E-2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22189544914451E-2"/>
          <c:y val="3.9839471347134859E-3"/>
          <c:w val="0.95155620910171101"/>
          <c:h val="0.976451933018172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3-4DD1-814E-85FC95FEA2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3-4DD1-814E-85FC95FEA2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3-4DD1-814E-85FC95FEA2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 Parents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 formatCode="0%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33-4DD1-814E-85FC95FEA2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Another Resources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A58C11-AA17-4C59-9D00-4BCF11047EB3}" type="VALUE">
                      <a:rPr lang="en-US" sz="1200"/>
                      <a:pPr>
                        <a:defRPr sz="105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B33-4DD1-814E-85FC95FEA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33-4DD1-814E-85FC95FEA2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13281951"/>
        <c:axId val="1713260351"/>
      </c:barChart>
      <c:catAx>
        <c:axId val="17132819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3260351"/>
        <c:crosses val="autoZero"/>
        <c:auto val="1"/>
        <c:lblAlgn val="ctr"/>
        <c:lblOffset val="100"/>
        <c:noMultiLvlLbl val="0"/>
      </c:catAx>
      <c:valAx>
        <c:axId val="171326035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1328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5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98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4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9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98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36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1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F77619F1-6BBD-8174-EB5C-0DEA521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547E3560-E448-CF55-83FF-298634E6F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27D6B199-0AFA-206F-34B2-71E93A304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4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6BBA179F-D545-FDCD-A221-1FB679AE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B6893502-B374-E347-DD21-06D955925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70CA10B2-911A-0CBB-4932-CCA2289A7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541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6BBA179F-D545-FDCD-A221-1FB679AE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B6893502-B374-E347-DD21-06D955925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70CA10B2-911A-0CBB-4932-CCA2289A7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9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2764d995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2764d995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07227C58-789E-DE91-2AEB-1D2F7620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E5095338-81EF-C534-54CA-CD812AF85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0695BE6F-2194-9875-4CF1-8FC5F4737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3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BDDD918E-F032-601F-6AFA-CF5CE6C1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39127DA4-7701-CE99-957A-FB7C7CCCF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6ADED5BA-6968-774F-E1C7-59C37FAFE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33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16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>
          <a:extLst>
            <a:ext uri="{FF2B5EF4-FFF2-40B4-BE49-F238E27FC236}">
              <a16:creationId xmlns:a16="http://schemas.microsoft.com/office/drawing/2014/main" id="{AC6D66DF-CBFC-3892-9ADD-6213B39B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>
            <a:extLst>
              <a:ext uri="{FF2B5EF4-FFF2-40B4-BE49-F238E27FC236}">
                <a16:creationId xmlns:a16="http://schemas.microsoft.com/office/drawing/2014/main" id="{86A8836F-78CA-DFC4-5C4E-E940E0841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>
            <a:extLst>
              <a:ext uri="{FF2B5EF4-FFF2-40B4-BE49-F238E27FC236}">
                <a16:creationId xmlns:a16="http://schemas.microsoft.com/office/drawing/2014/main" id="{19C8DE66-D455-0CFA-99CE-961C9FE2B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63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4D455B33-E549-7CED-8F0F-6FD9CBFD1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99378A67-8E1B-4EF6-922E-0EE9D76C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5CFCD78-3F94-B10E-3413-4B157BA38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369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90529413-6935-17C1-C736-72566388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C7B4857E-4F9E-80C1-761E-F6DF70406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4BBEC2AC-D756-6EA7-9376-5DC3A2651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04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>
          <a:extLst>
            <a:ext uri="{FF2B5EF4-FFF2-40B4-BE49-F238E27FC236}">
              <a16:creationId xmlns:a16="http://schemas.microsoft.com/office/drawing/2014/main" id="{FC58A166-5160-33CD-6125-123C54F0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>
            <a:extLst>
              <a:ext uri="{FF2B5EF4-FFF2-40B4-BE49-F238E27FC236}">
                <a16:creationId xmlns:a16="http://schemas.microsoft.com/office/drawing/2014/main" id="{E292AD76-638D-8AFB-69FB-DEBF6F20B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>
            <a:extLst>
              <a:ext uri="{FF2B5EF4-FFF2-40B4-BE49-F238E27FC236}">
                <a16:creationId xmlns:a16="http://schemas.microsoft.com/office/drawing/2014/main" id="{04C3048D-9D34-3E2F-7F53-E0C7ADE48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6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2764d995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2764d995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8B03656C-289E-EDE6-070B-61060F44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90EEFFC4-E607-B759-656E-9E2B92AFD2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706EF4EA-7EE8-DC4C-F9E7-B80ADE57F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933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2F62EBFC-C9CF-9731-56EF-2857A382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73CC5ACC-5BA4-C9B9-63F4-DAF6D3A3B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8CCF9547-9817-04AE-A1DD-38609D21C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89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A5675C8E-FDC4-6F65-CFE3-014BB483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5D29E7EA-A5BA-C76D-F7B8-175A11525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4AE57887-EF9D-457D-8389-B8AF07352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99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D442ED6F-B7FE-E3E9-270D-4F4A1104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AF84AA87-52F9-CA05-F4DB-5017710F7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D5F1ECD2-F099-B8AE-C89D-080B54251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83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AADF2747-C4C8-85CA-2D3D-4C4C977F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5D88CB11-2CD6-B2AB-9D3D-4F3772D9A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7B97ED42-65C7-0333-6C70-7C849D82B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4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10F23E44-8054-020F-4A16-A8B4DD5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7B317B41-A498-5F1D-068E-80AF8E981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280399EC-63B9-51B8-347F-E9179A7B4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864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903E45D2-DA06-A922-3C80-AF6BD8654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DFFAE263-F5DC-E999-DFDF-BD244C6A9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B1527CCA-D3CB-C7FB-0850-CE294C830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927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542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ED08AE93-C0D3-02BE-ECD5-72D709FE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F3998488-5807-0A7D-57B0-D7308368A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7CD31B30-32C6-4FE8-008A-6B245FF21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43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3187AA92-FC89-DCCD-70AB-0DA3F892E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861C296B-0E08-1218-6923-CE9364801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FAB84F68-F853-BA93-634A-503A8E94B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3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79A00FCE-21FA-40FC-20B3-C22C41E0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9100BA45-F17E-3F5F-71DF-B0DB29CF6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CF7C2D97-9DD8-E9C5-55AA-BA918B805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11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8DC09FEC-77F3-8B02-AD94-442F0AE0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>
            <a:extLst>
              <a:ext uri="{FF2B5EF4-FFF2-40B4-BE49-F238E27FC236}">
                <a16:creationId xmlns:a16="http://schemas.microsoft.com/office/drawing/2014/main" id="{F42CB76C-4D63-2B6C-20FB-CB0D9DA00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>
            <a:extLst>
              <a:ext uri="{FF2B5EF4-FFF2-40B4-BE49-F238E27FC236}">
                <a16:creationId xmlns:a16="http://schemas.microsoft.com/office/drawing/2014/main" id="{1CFE60EF-247A-0743-16DA-660B0280D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8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45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58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74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5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10" name="Google Shape;10;p2"/>
            <p:cNvSpPr/>
            <p:nvPr/>
          </p:nvSpPr>
          <p:spPr>
            <a:xfrm>
              <a:off x="-526723" y="-1446845"/>
              <a:ext cx="2691281" cy="248102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63449" y="-1473624"/>
              <a:ext cx="2215557" cy="2039425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9" extrusionOk="0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21" extrusionOk="0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4" extrusionOk="0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4822" extrusionOk="0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0" extrusionOk="0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4821" extrusionOk="0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1" extrusionOk="0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2" extrusionOk="0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11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02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203" extrusionOk="0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3212" extrusionOk="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4" extrusionOk="0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1077125" y="1562000"/>
            <a:ext cx="3548400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713225" y="3144000"/>
            <a:ext cx="4130700" cy="7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ctrTitle" idx="2"/>
          </p:nvPr>
        </p:nvSpPr>
        <p:spPr>
          <a:xfrm>
            <a:off x="713225" y="2458250"/>
            <a:ext cx="34479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5"/>
          <p:cNvGrpSpPr/>
          <p:nvPr/>
        </p:nvGrpSpPr>
        <p:grpSpPr>
          <a:xfrm flipH="1">
            <a:off x="-927460" y="4233763"/>
            <a:ext cx="2745523" cy="2572125"/>
            <a:chOff x="7241447" y="4233763"/>
            <a:chExt cx="2745523" cy="2572125"/>
          </a:xfrm>
        </p:grpSpPr>
        <p:sp>
          <p:nvSpPr>
            <p:cNvPr id="581" name="Google Shape;581;p25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5"/>
          <p:cNvGrpSpPr/>
          <p:nvPr/>
        </p:nvGrpSpPr>
        <p:grpSpPr>
          <a:xfrm>
            <a:off x="7216927" y="-2185263"/>
            <a:ext cx="3798743" cy="3692153"/>
            <a:chOff x="6902090" y="-2185263"/>
            <a:chExt cx="3798743" cy="3692153"/>
          </a:xfrm>
        </p:grpSpPr>
        <p:sp>
          <p:nvSpPr>
            <p:cNvPr id="584" name="Google Shape;584;p25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" name="Google Shape;585;p25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586" name="Google Shape;586;p2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6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598" name="Google Shape;598;p26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6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601" name="Google Shape;601;p26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26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603" name="Google Shape;603;p26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6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6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6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 rot="-182972" flipH="1">
            <a:off x="-359333" y="-1490422"/>
            <a:ext cx="2508195" cy="2312249"/>
            <a:chOff x="7226784" y="-1650130"/>
            <a:chExt cx="2508155" cy="2312211"/>
          </a:xfrm>
        </p:grpSpPr>
        <p:sp>
          <p:nvSpPr>
            <p:cNvPr id="63" name="Google Shape;63;p4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7487478" y="-1650130"/>
              <a:ext cx="2064801" cy="1900654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4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66" name="Google Shape;66;p4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4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317150"/>
            <a:ext cx="7704000" cy="29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1354425" y="1608175"/>
            <a:ext cx="25185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354413" y="2490150"/>
            <a:ext cx="2518500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5271100" y="1608175"/>
            <a:ext cx="25185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5271088" y="2490150"/>
            <a:ext cx="2518500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-1753067" y="4012538"/>
            <a:ext cx="3424362" cy="2579218"/>
            <a:chOff x="-1753067" y="4012538"/>
            <a:chExt cx="3424362" cy="2579218"/>
          </a:xfrm>
        </p:grpSpPr>
        <p:sp>
          <p:nvSpPr>
            <p:cNvPr id="86" name="Google Shape;86;p5"/>
            <p:cNvSpPr/>
            <p:nvPr/>
          </p:nvSpPr>
          <p:spPr>
            <a:xfrm>
              <a:off x="-1753067" y="401253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5"/>
            <p:cNvGrpSpPr/>
            <p:nvPr/>
          </p:nvGrpSpPr>
          <p:grpSpPr>
            <a:xfrm>
              <a:off x="-917632" y="4620203"/>
              <a:ext cx="2588927" cy="1971554"/>
              <a:chOff x="-765482" y="4620203"/>
              <a:chExt cx="2588927" cy="1971554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Google Shape;98;p5"/>
          <p:cNvGrpSpPr/>
          <p:nvPr/>
        </p:nvGrpSpPr>
        <p:grpSpPr>
          <a:xfrm>
            <a:off x="6772829" y="-1787795"/>
            <a:ext cx="3241411" cy="3184444"/>
            <a:chOff x="6772829" y="-1787795"/>
            <a:chExt cx="3241411" cy="3184444"/>
          </a:xfrm>
        </p:grpSpPr>
        <p:sp>
          <p:nvSpPr>
            <p:cNvPr id="99" name="Google Shape;99;p5"/>
            <p:cNvSpPr/>
            <p:nvPr/>
          </p:nvSpPr>
          <p:spPr>
            <a:xfrm rot="3833120" flipH="1">
              <a:off x="6979066" y="-1218265"/>
              <a:ext cx="2543815" cy="2045384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7663676" y="-909828"/>
              <a:ext cx="2350564" cy="1955844"/>
              <a:chOff x="7130276" y="-986028"/>
              <a:chExt cx="2350564" cy="1955844"/>
            </a:xfrm>
          </p:grpSpPr>
          <p:sp>
            <p:nvSpPr>
              <p:cNvPr id="101" name="Google Shape;101;p5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5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03" name="Google Shape;103;p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4572000" y="1496850"/>
            <a:ext cx="3852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subTitle" idx="1"/>
          </p:nvPr>
        </p:nvSpPr>
        <p:spPr>
          <a:xfrm>
            <a:off x="4572000" y="2252550"/>
            <a:ext cx="3852000" cy="13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-672370" y="-1344988"/>
            <a:ext cx="2784756" cy="2362477"/>
            <a:chOff x="-672370" y="-1344988"/>
            <a:chExt cx="2784756" cy="2362477"/>
          </a:xfrm>
        </p:grpSpPr>
        <p:sp>
          <p:nvSpPr>
            <p:cNvPr id="138" name="Google Shape;138;p7"/>
            <p:cNvSpPr/>
            <p:nvPr/>
          </p:nvSpPr>
          <p:spPr>
            <a:xfrm rot="10800000" flipH="1">
              <a:off x="-431493" y="-134498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7"/>
            <p:cNvGrpSpPr/>
            <p:nvPr/>
          </p:nvGrpSpPr>
          <p:grpSpPr>
            <a:xfrm rot="10800000">
              <a:off x="-672370" y="-938356"/>
              <a:ext cx="2350564" cy="1955844"/>
              <a:chOff x="7173422" y="4083799"/>
              <a:chExt cx="2350564" cy="1955844"/>
            </a:xfrm>
          </p:grpSpPr>
          <p:sp>
            <p:nvSpPr>
              <p:cNvPr id="140" name="Google Shape;140;p7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" name="Google Shape;141;p7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42" name="Google Shape;142;p7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720000" y="2253450"/>
            <a:ext cx="38520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>
            <a:off x="6902090" y="-2185263"/>
            <a:ext cx="3798743" cy="3692153"/>
            <a:chOff x="6902090" y="-2185263"/>
            <a:chExt cx="3798743" cy="3692153"/>
          </a:xfrm>
        </p:grpSpPr>
        <p:sp>
          <p:nvSpPr>
            <p:cNvPr id="179" name="Google Shape;179;p9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9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181" name="Google Shape;181;p9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3"/>
          <p:cNvGrpSpPr/>
          <p:nvPr/>
        </p:nvGrpSpPr>
        <p:grpSpPr>
          <a:xfrm>
            <a:off x="7380027" y="-1179454"/>
            <a:ext cx="2323917" cy="1971521"/>
            <a:chOff x="7380027" y="-1179454"/>
            <a:chExt cx="2323917" cy="1971521"/>
          </a:xfrm>
        </p:grpSpPr>
        <p:sp>
          <p:nvSpPr>
            <p:cNvPr id="249" name="Google Shape;249;p13"/>
            <p:cNvSpPr/>
            <p:nvPr/>
          </p:nvSpPr>
          <p:spPr>
            <a:xfrm rot="10800000">
              <a:off x="7380027" y="-1179454"/>
              <a:ext cx="2122899" cy="1706942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13"/>
            <p:cNvGrpSpPr/>
            <p:nvPr/>
          </p:nvGrpSpPr>
          <p:grpSpPr>
            <a:xfrm rot="10800000">
              <a:off x="7742369" y="-840109"/>
              <a:ext cx="1961575" cy="1632176"/>
              <a:chOff x="-347374" y="4474725"/>
              <a:chExt cx="1961575" cy="1632176"/>
            </a:xfrm>
          </p:grpSpPr>
          <p:sp>
            <p:nvSpPr>
              <p:cNvPr id="251" name="Google Shape;251;p13"/>
              <p:cNvSpPr/>
              <p:nvPr/>
            </p:nvSpPr>
            <p:spPr>
              <a:xfrm>
                <a:off x="-347374" y="4474725"/>
                <a:ext cx="1961575" cy="1632176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252;p13"/>
              <p:cNvGrpSpPr/>
              <p:nvPr/>
            </p:nvGrpSpPr>
            <p:grpSpPr>
              <a:xfrm>
                <a:off x="-26321" y="4629538"/>
                <a:ext cx="1436879" cy="929505"/>
                <a:chOff x="-3171530" y="2930427"/>
                <a:chExt cx="1885915" cy="1219982"/>
              </a:xfrm>
            </p:grpSpPr>
            <p:sp>
              <p:nvSpPr>
                <p:cNvPr id="253" name="Google Shape;253;p13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6" name="Google Shape;266;p13"/>
          <p:cNvGrpSpPr/>
          <p:nvPr/>
        </p:nvGrpSpPr>
        <p:grpSpPr>
          <a:xfrm rot="1758937">
            <a:off x="-1204798" y="4497918"/>
            <a:ext cx="2672777" cy="2405147"/>
            <a:chOff x="-347374" y="4726800"/>
            <a:chExt cx="2672887" cy="2405246"/>
          </a:xfrm>
        </p:grpSpPr>
        <p:sp>
          <p:nvSpPr>
            <p:cNvPr id="267" name="Google Shape;267;p13"/>
            <p:cNvSpPr/>
            <p:nvPr/>
          </p:nvSpPr>
          <p:spPr>
            <a:xfrm>
              <a:off x="-347374" y="5086610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263414" y="4726800"/>
              <a:ext cx="2588927" cy="1971554"/>
            </a:xfrm>
            <a:custGeom>
              <a:avLst/>
              <a:gdLst/>
              <a:ahLst/>
              <a:cxnLst/>
              <a:rect l="l" t="t" r="r" b="b"/>
              <a:pathLst>
                <a:path w="77126" h="58734" extrusionOk="0">
                  <a:moveTo>
                    <a:pt x="48466" y="1"/>
                  </a:moveTo>
                  <a:cubicBezTo>
                    <a:pt x="42896" y="1"/>
                    <a:pt x="38070" y="1823"/>
                    <a:pt x="35320" y="5462"/>
                  </a:cubicBezTo>
                  <a:cubicBezTo>
                    <a:pt x="35059" y="5816"/>
                    <a:pt x="34798" y="6170"/>
                    <a:pt x="34593" y="6562"/>
                  </a:cubicBezTo>
                  <a:cubicBezTo>
                    <a:pt x="34014" y="7547"/>
                    <a:pt x="32837" y="8056"/>
                    <a:pt x="31449" y="8056"/>
                  </a:cubicBezTo>
                  <a:cubicBezTo>
                    <a:pt x="30289" y="8056"/>
                    <a:pt x="28982" y="7701"/>
                    <a:pt x="27752" y="6972"/>
                  </a:cubicBezTo>
                  <a:cubicBezTo>
                    <a:pt x="27678" y="6916"/>
                    <a:pt x="27603" y="6878"/>
                    <a:pt x="27566" y="6841"/>
                  </a:cubicBezTo>
                  <a:cubicBezTo>
                    <a:pt x="23433" y="4244"/>
                    <a:pt x="19647" y="3104"/>
                    <a:pt x="16282" y="3104"/>
                  </a:cubicBezTo>
                  <a:cubicBezTo>
                    <a:pt x="11727" y="3104"/>
                    <a:pt x="7945" y="5195"/>
                    <a:pt x="5126" y="8593"/>
                  </a:cubicBezTo>
                  <a:cubicBezTo>
                    <a:pt x="0" y="14762"/>
                    <a:pt x="3840" y="25200"/>
                    <a:pt x="13792" y="31649"/>
                  </a:cubicBezTo>
                  <a:lnTo>
                    <a:pt x="14035" y="31816"/>
                  </a:lnTo>
                  <a:cubicBezTo>
                    <a:pt x="15563" y="32767"/>
                    <a:pt x="16663" y="34109"/>
                    <a:pt x="17054" y="35469"/>
                  </a:cubicBezTo>
                  <a:cubicBezTo>
                    <a:pt x="19104" y="42664"/>
                    <a:pt x="25572" y="50175"/>
                    <a:pt x="35226" y="54984"/>
                  </a:cubicBezTo>
                  <a:cubicBezTo>
                    <a:pt x="40263" y="57487"/>
                    <a:pt x="46067" y="58733"/>
                    <a:pt x="51367" y="58733"/>
                  </a:cubicBezTo>
                  <a:cubicBezTo>
                    <a:pt x="52619" y="58733"/>
                    <a:pt x="53842" y="58664"/>
                    <a:pt x="55020" y="58525"/>
                  </a:cubicBezTo>
                  <a:lnTo>
                    <a:pt x="77125" y="17297"/>
                  </a:lnTo>
                  <a:cubicBezTo>
                    <a:pt x="75019" y="12954"/>
                    <a:pt x="71179" y="8686"/>
                    <a:pt x="65942" y="5387"/>
                  </a:cubicBezTo>
                  <a:cubicBezTo>
                    <a:pt x="60252" y="1795"/>
                    <a:pt x="53992" y="1"/>
                    <a:pt x="48466" y="1"/>
                  </a:cubicBez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1"/>
          </p:nvPr>
        </p:nvSpPr>
        <p:spPr>
          <a:xfrm>
            <a:off x="1829875" y="1675875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2"/>
          </p:nvPr>
        </p:nvSpPr>
        <p:spPr>
          <a:xfrm>
            <a:off x="1829875" y="2068284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178" y="167587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4"/>
          </p:nvPr>
        </p:nvSpPr>
        <p:spPr>
          <a:xfrm>
            <a:off x="6067500" y="1675875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5"/>
          </p:nvPr>
        </p:nvSpPr>
        <p:spPr>
          <a:xfrm>
            <a:off x="6067500" y="2068282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6" hasCustomPrompt="1"/>
          </p:nvPr>
        </p:nvSpPr>
        <p:spPr>
          <a:xfrm>
            <a:off x="4957800" y="167587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7"/>
          </p:nvPr>
        </p:nvSpPr>
        <p:spPr>
          <a:xfrm>
            <a:off x="1829875" y="3343507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8"/>
          </p:nvPr>
        </p:nvSpPr>
        <p:spPr>
          <a:xfrm>
            <a:off x="1829875" y="3735825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34342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3"/>
          </p:nvPr>
        </p:nvSpPr>
        <p:spPr>
          <a:xfrm>
            <a:off x="6067500" y="3343498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4"/>
          </p:nvPr>
        </p:nvSpPr>
        <p:spPr>
          <a:xfrm>
            <a:off x="6067500" y="3735825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957800" y="334342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-1511465" y="3679268"/>
            <a:ext cx="2888807" cy="2780929"/>
            <a:chOff x="-1511465" y="3679268"/>
            <a:chExt cx="2888807" cy="2780929"/>
          </a:xfrm>
        </p:grpSpPr>
        <p:sp>
          <p:nvSpPr>
            <p:cNvPr id="318" name="Google Shape;318;p15"/>
            <p:cNvSpPr/>
            <p:nvPr/>
          </p:nvSpPr>
          <p:spPr>
            <a:xfrm rot="2103802">
              <a:off x="-1195117" y="4162706"/>
              <a:ext cx="2256112" cy="181405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5"/>
            <p:cNvGrpSpPr/>
            <p:nvPr/>
          </p:nvGrpSpPr>
          <p:grpSpPr>
            <a:xfrm flipH="1">
              <a:off x="-782370" y="4438115"/>
              <a:ext cx="2084950" cy="1734834"/>
              <a:chOff x="7173422" y="4083799"/>
              <a:chExt cx="2350564" cy="1955844"/>
            </a:xfrm>
          </p:grpSpPr>
          <p:sp>
            <p:nvSpPr>
              <p:cNvPr id="320" name="Google Shape;320;p15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1" name="Google Shape;321;p15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322" name="Google Shape;322;p1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5" name="Google Shape;335;p15"/>
          <p:cNvGrpSpPr/>
          <p:nvPr/>
        </p:nvGrpSpPr>
        <p:grpSpPr>
          <a:xfrm>
            <a:off x="7226784" y="-1650124"/>
            <a:ext cx="2728769" cy="2312205"/>
            <a:chOff x="7226784" y="-1650124"/>
            <a:chExt cx="2728769" cy="2312205"/>
          </a:xfrm>
        </p:grpSpPr>
        <p:sp>
          <p:nvSpPr>
            <p:cNvPr id="336" name="Google Shape;336;p15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flipH="1">
              <a:off x="7890753" y="-1568555"/>
              <a:ext cx="2064801" cy="1900654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5"/>
          <p:cNvSpPr txBox="1">
            <a:spLocks noGrp="1"/>
          </p:cNvSpPr>
          <p:nvPr>
            <p:ph type="title" hasCustomPrompt="1"/>
          </p:nvPr>
        </p:nvSpPr>
        <p:spPr>
          <a:xfrm>
            <a:off x="72000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subTitle" idx="1"/>
          </p:nvPr>
        </p:nvSpPr>
        <p:spPr>
          <a:xfrm>
            <a:off x="72000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 idx="2" hasCustomPrompt="1"/>
          </p:nvPr>
        </p:nvSpPr>
        <p:spPr>
          <a:xfrm>
            <a:off x="340815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3"/>
          </p:nvPr>
        </p:nvSpPr>
        <p:spPr>
          <a:xfrm>
            <a:off x="340815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4" hasCustomPrompt="1"/>
          </p:nvPr>
        </p:nvSpPr>
        <p:spPr>
          <a:xfrm>
            <a:off x="609630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3" name="Google Shape;343;p15"/>
          <p:cNvSpPr txBox="1">
            <a:spLocks noGrp="1"/>
          </p:cNvSpPr>
          <p:nvPr>
            <p:ph type="subTitle" idx="5"/>
          </p:nvPr>
        </p:nvSpPr>
        <p:spPr>
          <a:xfrm>
            <a:off x="609630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5"/>
          <p:cNvSpPr txBox="1">
            <a:spLocks noGrp="1"/>
          </p:cNvSpPr>
          <p:nvPr>
            <p:ph type="title" idx="6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4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553" name="Google Shape;553;p24"/>
            <p:cNvSpPr/>
            <p:nvPr/>
          </p:nvSpPr>
          <p:spPr>
            <a:xfrm>
              <a:off x="-526723" y="-1446845"/>
              <a:ext cx="2691281" cy="248102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763449" y="-1473624"/>
              <a:ext cx="2215557" cy="2039425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4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556" name="Google Shape;556;p24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24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565" name="Google Shape;565;p24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9" extrusionOk="0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21" extrusionOk="0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4" extrusionOk="0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4822" extrusionOk="0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0" extrusionOk="0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4821" extrusionOk="0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1" extrusionOk="0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2" extrusionOk="0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11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02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203" extrusionOk="0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3212" extrusionOk="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4" extrusionOk="0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ctrTitle"/>
          </p:nvPr>
        </p:nvSpPr>
        <p:spPr>
          <a:xfrm>
            <a:off x="765114" y="2031302"/>
            <a:ext cx="3806886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Parent Pal</a:t>
            </a:r>
            <a:endParaRPr sz="6000" dirty="0"/>
          </a:p>
        </p:txBody>
      </p:sp>
      <p:sp>
        <p:nvSpPr>
          <p:cNvPr id="622" name="Google Shape;622;p29"/>
          <p:cNvSpPr txBox="1">
            <a:spLocks noGrp="1"/>
          </p:cNvSpPr>
          <p:nvPr>
            <p:ph type="subTitle" idx="1"/>
          </p:nvPr>
        </p:nvSpPr>
        <p:spPr>
          <a:xfrm>
            <a:off x="1040949" y="2773966"/>
            <a:ext cx="3255215" cy="7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Parenting Made Easier</a:t>
            </a:r>
            <a:endParaRPr sz="2400" dirty="0"/>
          </a:p>
        </p:txBody>
      </p:sp>
      <p:pic>
        <p:nvPicPr>
          <p:cNvPr id="11" name="Picture 10" descr="A cartoon of a family&#10;&#10;Description automatically generated">
            <a:extLst>
              <a:ext uri="{FF2B5EF4-FFF2-40B4-BE49-F238E27FC236}">
                <a16:creationId xmlns:a16="http://schemas.microsoft.com/office/drawing/2014/main" id="{6013577C-17FF-9313-C76C-38C0B145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35" y="1029683"/>
            <a:ext cx="3532629" cy="34885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53889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E24436-DEDF-262B-F08F-91A9EA465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916983"/>
              </p:ext>
            </p:extLst>
          </p:nvPr>
        </p:nvGraphicFramePr>
        <p:xfrm>
          <a:off x="1688241" y="-3738623"/>
          <a:ext cx="5767509" cy="7789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487492" y="1611279"/>
            <a:ext cx="61690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Resources used to obtain information about raising and caring for children</a:t>
            </a:r>
          </a:p>
        </p:txBody>
      </p:sp>
    </p:spTree>
    <p:extLst>
      <p:ext uri="{BB962C8B-B14F-4D97-AF65-F5344CB8AC3E}">
        <p14:creationId xmlns:p14="http://schemas.microsoft.com/office/powerpoint/2010/main" val="36817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54;p35">
            <a:extLst>
              <a:ext uri="{FF2B5EF4-FFF2-40B4-BE49-F238E27FC236}">
                <a16:creationId xmlns:a16="http://schemas.microsoft.com/office/drawing/2014/main" id="{20464653-9D78-3EFB-7C35-46D07E20BC12}"/>
              </a:ext>
            </a:extLst>
          </p:cNvPr>
          <p:cNvSpPr/>
          <p:nvPr/>
        </p:nvSpPr>
        <p:spPr>
          <a:xfrm>
            <a:off x="4572000" y="2167467"/>
            <a:ext cx="4159685" cy="100560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54;p35">
            <a:extLst>
              <a:ext uri="{FF2B5EF4-FFF2-40B4-BE49-F238E27FC236}">
                <a16:creationId xmlns:a16="http://schemas.microsoft.com/office/drawing/2014/main" id="{B7BD9AF4-14C9-EA98-7B97-467E4BE974F0}"/>
              </a:ext>
            </a:extLst>
          </p:cNvPr>
          <p:cNvSpPr/>
          <p:nvPr/>
        </p:nvSpPr>
        <p:spPr>
          <a:xfrm>
            <a:off x="302559" y="3035673"/>
            <a:ext cx="4106807" cy="1153085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54;p35">
            <a:extLst>
              <a:ext uri="{FF2B5EF4-FFF2-40B4-BE49-F238E27FC236}">
                <a16:creationId xmlns:a16="http://schemas.microsoft.com/office/drawing/2014/main" id="{B02641A6-D1E1-4C61-BF2B-A8E3EF7BD482}"/>
              </a:ext>
            </a:extLst>
          </p:cNvPr>
          <p:cNvSpPr/>
          <p:nvPr/>
        </p:nvSpPr>
        <p:spPr>
          <a:xfrm>
            <a:off x="302559" y="2107827"/>
            <a:ext cx="4106807" cy="89086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302559" y="848346"/>
            <a:ext cx="4106807" cy="122250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Some Problems Facing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344163" y="848346"/>
            <a:ext cx="4106807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Parental Influence and Engagement:</a:t>
            </a: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Lack of sufficient parental attention and time for dialogue.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Parental neglect and negative comparison.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Difficulty in parents understanding their children's needs.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Pressure from parents and their absence in emotional support.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Peer and Social Pressures: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Influence of peers and negative friends.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Bullying and peer pressure.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social media and negative online interactions.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Behavioral and Emotional Challenges: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Difficulty in expressing emotions.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Dealing with strong emotions and anger.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Challenges in self-expression and communication with parents.</a:t>
            </a:r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55D28E61-A7E7-A8C4-78EC-603144566D4D}"/>
              </a:ext>
            </a:extLst>
          </p:cNvPr>
          <p:cNvSpPr/>
          <p:nvPr/>
        </p:nvSpPr>
        <p:spPr>
          <a:xfrm>
            <a:off x="4572000" y="884922"/>
            <a:ext cx="4159685" cy="120962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50897-88A2-938D-37A7-763C6EFAE81E}"/>
              </a:ext>
            </a:extLst>
          </p:cNvPr>
          <p:cNvSpPr/>
          <p:nvPr/>
        </p:nvSpPr>
        <p:spPr>
          <a:xfrm>
            <a:off x="4806419" y="864750"/>
            <a:ext cx="385349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Cultural and Environmental Factors: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community and cultural differences.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Negative habits learned from social media and television.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Unhealthy family environment and marital issues affecting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 and Values: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Importance of instilling good morals and ethics.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Teaching children right from wrong.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Challenges in applying learned principles in real-life situations.</a:t>
            </a:r>
          </a:p>
        </p:txBody>
      </p:sp>
    </p:spTree>
    <p:extLst>
      <p:ext uri="{BB962C8B-B14F-4D97-AF65-F5344CB8AC3E}">
        <p14:creationId xmlns:p14="http://schemas.microsoft.com/office/powerpoint/2010/main" val="14893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100091" y="487680"/>
            <a:ext cx="4367405" cy="374706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3077" y="-155503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Some Problems Facing Parents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310206" y="590430"/>
            <a:ext cx="4179060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Media and Technology Influence: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Balancing children's exposure to electronic screens and mobile technology with healthy activities.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Peer Pressure and Social Media: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Dealing with negative influences from peers and social media platforms.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Time Constraints: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Finding sufficient time to spend with children amid busy schedules and societal demands</a:t>
            </a: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.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b="1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and Cultural Challenges: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Teaching children values and ethics in a rapidly changing world with diverse cultural influences.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Financial Pressures: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Coping with financial pressures that affect parenting and family dynamics.</a:t>
            </a:r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55D28E61-A7E7-A8C4-78EC-603144566D4D}"/>
              </a:ext>
            </a:extLst>
          </p:cNvPr>
          <p:cNvSpPr/>
          <p:nvPr/>
        </p:nvSpPr>
        <p:spPr>
          <a:xfrm>
            <a:off x="4571996" y="783770"/>
            <a:ext cx="4414182" cy="4232367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50897-88A2-938D-37A7-763C6EFAE81E}"/>
              </a:ext>
            </a:extLst>
          </p:cNvPr>
          <p:cNvSpPr/>
          <p:nvPr/>
        </p:nvSpPr>
        <p:spPr>
          <a:xfrm>
            <a:off x="4884420" y="923529"/>
            <a:ext cx="386116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Parental Communication and Understanding: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Establishing trust and effective communication channels with children, especially during adolescence.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Behavioral Correction: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Correcting inappropriate behavior influenced by external factors like media and social environments.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Guidance: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Providing proper guidance and support in educational and career decisions.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Negative Societal Influences: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Protecting children from negative societal behaviors and beliefs.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Lack of Parental Awareness: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Addressing challenges due to parents' lack of awareness or understanding of modern parenting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63626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302559" y="848346"/>
            <a:ext cx="8551881" cy="1723404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Common Issues Among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439977" y="919784"/>
            <a:ext cx="833064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Psychological and Behavioral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Autism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ADHD, Hyperactivity, Lack of concentration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Depression &amp; Anxiety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Stubbornness, Violence, Anger, Lying, Aggression, Defiance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Isolation, Lack of self-confidence, FOMO (Fear of Missing Out), Loneliness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Addiction to mobile phones and internet, Negative influence of social media, Behavioral disorders due to wrong upbringing</a:t>
            </a:r>
          </a:p>
        </p:txBody>
      </p:sp>
      <p:sp>
        <p:nvSpPr>
          <p:cNvPr id="2" name="Google Shape;954;p35">
            <a:extLst>
              <a:ext uri="{FF2B5EF4-FFF2-40B4-BE49-F238E27FC236}">
                <a16:creationId xmlns:a16="http://schemas.microsoft.com/office/drawing/2014/main" id="{1C0F8CA4-C987-FE62-01C1-8A0ED54971FC}"/>
              </a:ext>
            </a:extLst>
          </p:cNvPr>
          <p:cNvSpPr/>
          <p:nvPr/>
        </p:nvSpPr>
        <p:spPr>
          <a:xfrm>
            <a:off x="302559" y="2650478"/>
            <a:ext cx="5737053" cy="110542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53F6E-FC5B-AC85-CBA2-222388FDD280}"/>
              </a:ext>
            </a:extLst>
          </p:cNvPr>
          <p:cNvSpPr/>
          <p:nvPr/>
        </p:nvSpPr>
        <p:spPr>
          <a:xfrm>
            <a:off x="386637" y="2794304"/>
            <a:ext cx="56529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Common Infectious Diseases: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Common cold, Flu, Seasonal flu, Tonsillitis, Otitis, Bronchitis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Diarrhea, Stomach flu, Gastrointestinal problems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Measles, Chickenpox, Jaundice, Meningitis</a:t>
            </a:r>
          </a:p>
        </p:txBody>
      </p:sp>
      <p:sp>
        <p:nvSpPr>
          <p:cNvPr id="4" name="Google Shape;954;p35">
            <a:extLst>
              <a:ext uri="{FF2B5EF4-FFF2-40B4-BE49-F238E27FC236}">
                <a16:creationId xmlns:a16="http://schemas.microsoft.com/office/drawing/2014/main" id="{5EF9505F-0DF8-8521-9341-E534650ED3E6}"/>
              </a:ext>
            </a:extLst>
          </p:cNvPr>
          <p:cNvSpPr/>
          <p:nvPr/>
        </p:nvSpPr>
        <p:spPr>
          <a:xfrm>
            <a:off x="6123690" y="2774249"/>
            <a:ext cx="2897731" cy="89249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CD4B1-FBDE-EC23-7B23-E74049C0C471}"/>
              </a:ext>
            </a:extLst>
          </p:cNvPr>
          <p:cNvSpPr/>
          <p:nvPr/>
        </p:nvSpPr>
        <p:spPr>
          <a:xfrm>
            <a:off x="6166157" y="2918075"/>
            <a:ext cx="28552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Chronic and Genetic Conditions: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Respiratory allergies, Asthma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Down syndrome</a:t>
            </a:r>
          </a:p>
        </p:txBody>
      </p:sp>
      <p:sp>
        <p:nvSpPr>
          <p:cNvPr id="6" name="Google Shape;954;p35">
            <a:extLst>
              <a:ext uri="{FF2B5EF4-FFF2-40B4-BE49-F238E27FC236}">
                <a16:creationId xmlns:a16="http://schemas.microsoft.com/office/drawing/2014/main" id="{CD0234F4-30A9-1908-AA1A-8194549A072E}"/>
              </a:ext>
            </a:extLst>
          </p:cNvPr>
          <p:cNvSpPr/>
          <p:nvPr/>
        </p:nvSpPr>
        <p:spPr>
          <a:xfrm>
            <a:off x="1645023" y="3892436"/>
            <a:ext cx="3772797" cy="110542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0AC63-F725-8165-A593-10658585D6BD}"/>
              </a:ext>
            </a:extLst>
          </p:cNvPr>
          <p:cNvSpPr/>
          <p:nvPr/>
        </p:nvSpPr>
        <p:spPr>
          <a:xfrm>
            <a:off x="1729101" y="4036262"/>
            <a:ext cx="712533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Nutritional and Growth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Malnutrition, Poor nutrition, Vitamin deficiencies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Delayed growth, Stunted growth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Obesity, Overweight, Sedentary lifestyle</a:t>
            </a:r>
          </a:p>
        </p:txBody>
      </p:sp>
      <p:sp>
        <p:nvSpPr>
          <p:cNvPr id="15" name="Google Shape;954;p35">
            <a:extLst>
              <a:ext uri="{FF2B5EF4-FFF2-40B4-BE49-F238E27FC236}">
                <a16:creationId xmlns:a16="http://schemas.microsoft.com/office/drawing/2014/main" id="{CD0234F4-30A9-1908-AA1A-8194549A072E}"/>
              </a:ext>
            </a:extLst>
          </p:cNvPr>
          <p:cNvSpPr/>
          <p:nvPr/>
        </p:nvSpPr>
        <p:spPr>
          <a:xfrm>
            <a:off x="5501898" y="3976640"/>
            <a:ext cx="2696020" cy="87123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0AC63-F725-8165-A593-10658585D6BD}"/>
              </a:ext>
            </a:extLst>
          </p:cNvPr>
          <p:cNvSpPr/>
          <p:nvPr/>
        </p:nvSpPr>
        <p:spPr>
          <a:xfrm>
            <a:off x="5585976" y="4120466"/>
            <a:ext cx="26119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Environmental and Lifestyle Factors: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Hygiene-related Diseases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Environment</a:t>
            </a:r>
          </a:p>
        </p:txBody>
      </p:sp>
    </p:spTree>
    <p:extLst>
      <p:ext uri="{BB962C8B-B14F-4D97-AF65-F5344CB8AC3E}">
        <p14:creationId xmlns:p14="http://schemas.microsoft.com/office/powerpoint/2010/main" val="417887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584948" y="823693"/>
            <a:ext cx="3499372" cy="779777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Common Issues Among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722365" y="895131"/>
            <a:ext cx="35981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Neurological and Developmental Disorders: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Stuttering, Speech delay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Developmental disorders, Delayed milestones</a:t>
            </a:r>
          </a:p>
        </p:txBody>
      </p:sp>
      <p:sp>
        <p:nvSpPr>
          <p:cNvPr id="2" name="Google Shape;954;p35">
            <a:extLst>
              <a:ext uri="{FF2B5EF4-FFF2-40B4-BE49-F238E27FC236}">
                <a16:creationId xmlns:a16="http://schemas.microsoft.com/office/drawing/2014/main" id="{1C0F8CA4-C987-FE62-01C1-8A0ED54971FC}"/>
              </a:ext>
            </a:extLst>
          </p:cNvPr>
          <p:cNvSpPr/>
          <p:nvPr/>
        </p:nvSpPr>
        <p:spPr>
          <a:xfrm>
            <a:off x="542481" y="1836868"/>
            <a:ext cx="4943920" cy="84205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53F6E-FC5B-AC85-CBA2-222388FDD280}"/>
              </a:ext>
            </a:extLst>
          </p:cNvPr>
          <p:cNvSpPr/>
          <p:nvPr/>
        </p:nvSpPr>
        <p:spPr>
          <a:xfrm>
            <a:off x="679898" y="1920555"/>
            <a:ext cx="65789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Immune System and Other Health Conditions: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Weak immunity, Frequent infections, Autoimmune diseases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Headaches, Fever, Dental problems (tooth decay), Eczema, Psoriasis</a:t>
            </a:r>
          </a:p>
        </p:txBody>
      </p:sp>
      <p:sp>
        <p:nvSpPr>
          <p:cNvPr id="4" name="Google Shape;954;p35">
            <a:extLst>
              <a:ext uri="{FF2B5EF4-FFF2-40B4-BE49-F238E27FC236}">
                <a16:creationId xmlns:a16="http://schemas.microsoft.com/office/drawing/2014/main" id="{5EF9505F-0DF8-8521-9341-E534650ED3E6}"/>
              </a:ext>
            </a:extLst>
          </p:cNvPr>
          <p:cNvSpPr/>
          <p:nvPr/>
        </p:nvSpPr>
        <p:spPr>
          <a:xfrm>
            <a:off x="542481" y="2842468"/>
            <a:ext cx="5804980" cy="87123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CD4B1-FBDE-EC23-7B23-E74049C0C471}"/>
              </a:ext>
            </a:extLst>
          </p:cNvPr>
          <p:cNvSpPr/>
          <p:nvPr/>
        </p:nvSpPr>
        <p:spPr>
          <a:xfrm>
            <a:off x="584947" y="2986294"/>
            <a:ext cx="74220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Psychosocial and Family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Lack of proper role models, Misguided upbringing leading to psychological issues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Issues due to family disputes, Lack of parental attention</a:t>
            </a:r>
          </a:p>
        </p:txBody>
      </p:sp>
    </p:spTree>
    <p:extLst>
      <p:ext uri="{BB962C8B-B14F-4D97-AF65-F5344CB8AC3E}">
        <p14:creationId xmlns:p14="http://schemas.microsoft.com/office/powerpoint/2010/main" val="8967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232406" y="495301"/>
            <a:ext cx="2678434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3827" y="-193086"/>
            <a:ext cx="6396338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Special Issues and Conditions Requiring Community Support for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415286" y="582235"/>
            <a:ext cx="321183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Early Adolescence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Parental Conflicts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Support for Children of Divorce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Bullying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Building Self-confidence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Moral Values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Influence of Social Media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Special Needs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Teenage Relationships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Autism Awareness.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Work of Parents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Positive Role Models</a:t>
            </a:r>
          </a:p>
        </p:txBody>
      </p:sp>
      <p:sp>
        <p:nvSpPr>
          <p:cNvPr id="12" name="Google Shape;954;p35">
            <a:extLst>
              <a:ext uri="{FF2B5EF4-FFF2-40B4-BE49-F238E27FC236}">
                <a16:creationId xmlns:a16="http://schemas.microsoft.com/office/drawing/2014/main" id="{1F9377CB-6F40-D00F-E3A3-A028D808734B}"/>
              </a:ext>
            </a:extLst>
          </p:cNvPr>
          <p:cNvSpPr/>
          <p:nvPr/>
        </p:nvSpPr>
        <p:spPr>
          <a:xfrm>
            <a:off x="3089914" y="475555"/>
            <a:ext cx="2857509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2385D-FDC6-626F-0905-54FC4A4419F8}"/>
              </a:ext>
            </a:extLst>
          </p:cNvPr>
          <p:cNvSpPr/>
          <p:nvPr/>
        </p:nvSpPr>
        <p:spPr>
          <a:xfrm>
            <a:off x="3268990" y="576490"/>
            <a:ext cx="267843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Mental Health Support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Refugee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 Labor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Children's Privacy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Health Crises and Environment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 in Poverty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Violence and Exploitation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Support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Sexual Education and Health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Children's Nutrition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Orphaned and Homeless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Drug Addiction</a:t>
            </a:r>
          </a:p>
        </p:txBody>
      </p:sp>
      <p:sp>
        <p:nvSpPr>
          <p:cNvPr id="22" name="Google Shape;954;p35">
            <a:extLst>
              <a:ext uri="{FF2B5EF4-FFF2-40B4-BE49-F238E27FC236}">
                <a16:creationId xmlns:a16="http://schemas.microsoft.com/office/drawing/2014/main" id="{37ADFD4E-C9B0-0575-A719-84986EA68F3F}"/>
              </a:ext>
            </a:extLst>
          </p:cNvPr>
          <p:cNvSpPr/>
          <p:nvPr/>
        </p:nvSpPr>
        <p:spPr>
          <a:xfrm>
            <a:off x="6126497" y="495301"/>
            <a:ext cx="2857509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BFF93-4686-7D7E-8DA5-2DB3BACF271F}"/>
              </a:ext>
            </a:extLst>
          </p:cNvPr>
          <p:cNvSpPr/>
          <p:nvPr/>
        </p:nvSpPr>
        <p:spPr>
          <a:xfrm>
            <a:off x="6324293" y="2073563"/>
            <a:ext cx="267843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Gender Issues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Domestic Violence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Disability Awareness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Public Health Education</a:t>
            </a:r>
          </a:p>
        </p:txBody>
      </p:sp>
    </p:spTree>
    <p:extLst>
      <p:ext uri="{BB962C8B-B14F-4D97-AF65-F5344CB8AC3E}">
        <p14:creationId xmlns:p14="http://schemas.microsoft.com/office/powerpoint/2010/main" val="52639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7DD538EC-7368-B0FA-6785-657DA993E7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1" y="1461483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to Solve</a:t>
            </a:r>
            <a:endParaRPr sz="3200" dirty="0"/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7E5E685E-075B-4F84-FA31-E334AD6BAF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23261" y="2343483"/>
            <a:ext cx="6097474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lack of centralized guidance and support for parents facing diverse parenting challenges.</a:t>
            </a:r>
          </a:p>
        </p:txBody>
      </p:sp>
    </p:spTree>
    <p:extLst>
      <p:ext uri="{BB962C8B-B14F-4D97-AF65-F5344CB8AC3E}">
        <p14:creationId xmlns:p14="http://schemas.microsoft.com/office/powerpoint/2010/main" val="377929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CC553F6C-F9F5-43E2-E232-2784EFC0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DEF50764-0A5F-1ABF-7C36-0231E5F135C6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EE53864C-EA79-B395-CC6E-B3BAA4A9AC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1" y="1461483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Why and How?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8253A1A-0033-19CF-481D-1F09EF56C07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90" y="2343483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We aim to empower parents with a versatile tool that identifies specific problems and offers tailored solutions and resources. Through a user-friendly mobile app, we provide comprehensive guidance, evidence-based strategies, and dedicated support for special needs.</a:t>
            </a:r>
          </a:p>
        </p:txBody>
      </p:sp>
    </p:spTree>
    <p:extLst>
      <p:ext uri="{BB962C8B-B14F-4D97-AF65-F5344CB8AC3E}">
        <p14:creationId xmlns:p14="http://schemas.microsoft.com/office/powerpoint/2010/main" val="27165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B31E0C79-2F81-FA9E-F4C1-6646A91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7DDF339-DEC3-55E7-AAD6-AE49235220D0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BC008CC-F5D2-BF69-B372-7800C196C0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4614" y="1461483"/>
            <a:ext cx="331476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Previous Solutions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28A7E6F-6BD5-6D86-E823-8115BBADBC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90" y="2343483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Existing solutions include parenting forums, apps, websites, and behavioral parenting apps. However, they often lack structured and curated content, evidence-based strategies, and a user-friendly interface, leaving parents feeling overwhelmed and isolated.</a:t>
            </a:r>
          </a:p>
        </p:txBody>
      </p:sp>
    </p:spTree>
    <p:extLst>
      <p:ext uri="{BB962C8B-B14F-4D97-AF65-F5344CB8AC3E}">
        <p14:creationId xmlns:p14="http://schemas.microsoft.com/office/powerpoint/2010/main" val="411963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B31E0C79-2F81-FA9E-F4C1-6646A91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7DDF339-DEC3-55E7-AAD6-AE49235220D0}"/>
              </a:ext>
            </a:extLst>
          </p:cNvPr>
          <p:cNvSpPr/>
          <p:nvPr/>
        </p:nvSpPr>
        <p:spPr>
          <a:xfrm>
            <a:off x="4874993" y="3172657"/>
            <a:ext cx="1920454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BC008CC-F5D2-BF69-B372-7800C196C0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2091" y="2130750"/>
            <a:ext cx="3264236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Related Work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28A7E6F-6BD5-6D86-E823-8115BBADBC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60471" y="3118400"/>
            <a:ext cx="294380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/>
            <a:r>
              <a:rPr lang="en-US" b="1" dirty="0"/>
              <a:t>Parenting Forums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BabyCenter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What to Expect</a:t>
            </a:r>
            <a:endParaRPr lang="en-US" sz="1800" dirty="0"/>
          </a:p>
        </p:txBody>
      </p:sp>
      <p:sp>
        <p:nvSpPr>
          <p:cNvPr id="9" name="Google Shape;954;p35">
            <a:extLst>
              <a:ext uri="{FF2B5EF4-FFF2-40B4-BE49-F238E27FC236}">
                <a16:creationId xmlns:a16="http://schemas.microsoft.com/office/drawing/2014/main" id="{C34EDEE1-BB37-1F87-B290-E41323CCBA24}"/>
              </a:ext>
            </a:extLst>
          </p:cNvPr>
          <p:cNvSpPr/>
          <p:nvPr/>
        </p:nvSpPr>
        <p:spPr>
          <a:xfrm>
            <a:off x="4689515" y="2018943"/>
            <a:ext cx="2410256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56;p35">
            <a:extLst>
              <a:ext uri="{FF2B5EF4-FFF2-40B4-BE49-F238E27FC236}">
                <a16:creationId xmlns:a16="http://schemas.microsoft.com/office/drawing/2014/main" id="{8771421D-8CB0-9F24-A0B9-E5EFCB4985F5}"/>
              </a:ext>
            </a:extLst>
          </p:cNvPr>
          <p:cNvSpPr txBox="1">
            <a:spLocks/>
          </p:cNvSpPr>
          <p:nvPr/>
        </p:nvSpPr>
        <p:spPr>
          <a:xfrm>
            <a:off x="4874993" y="1964686"/>
            <a:ext cx="199617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b="1" dirty="0"/>
              <a:t>Parenting Apps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Wonder Weeks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Baby Tracker</a:t>
            </a:r>
            <a:endParaRPr lang="en-US" sz="1800" dirty="0"/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61F119C5-F50B-148E-9F45-78A77354DDF8}"/>
              </a:ext>
            </a:extLst>
          </p:cNvPr>
          <p:cNvSpPr/>
          <p:nvPr/>
        </p:nvSpPr>
        <p:spPr>
          <a:xfrm>
            <a:off x="826175" y="887869"/>
            <a:ext cx="3129286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56;p35">
            <a:extLst>
              <a:ext uri="{FF2B5EF4-FFF2-40B4-BE49-F238E27FC236}">
                <a16:creationId xmlns:a16="http://schemas.microsoft.com/office/drawing/2014/main" id="{9B74E668-23EE-A368-5325-CD817C6318F6}"/>
              </a:ext>
            </a:extLst>
          </p:cNvPr>
          <p:cNvSpPr txBox="1">
            <a:spLocks/>
          </p:cNvSpPr>
          <p:nvPr/>
        </p:nvSpPr>
        <p:spPr>
          <a:xfrm>
            <a:off x="1015617" y="818919"/>
            <a:ext cx="320394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b="1" dirty="0"/>
              <a:t>Educational Parenting Websites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Zero to Three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HealthyChildren.org</a:t>
            </a:r>
            <a:endParaRPr lang="en-US" sz="1800" dirty="0"/>
          </a:p>
        </p:txBody>
      </p:sp>
      <p:sp>
        <p:nvSpPr>
          <p:cNvPr id="17" name="Google Shape;954;p35">
            <a:extLst>
              <a:ext uri="{FF2B5EF4-FFF2-40B4-BE49-F238E27FC236}">
                <a16:creationId xmlns:a16="http://schemas.microsoft.com/office/drawing/2014/main" id="{BE6D8B13-CAA3-E7DD-6D55-23A54DFA6E10}"/>
              </a:ext>
            </a:extLst>
          </p:cNvPr>
          <p:cNvSpPr/>
          <p:nvPr/>
        </p:nvSpPr>
        <p:spPr>
          <a:xfrm>
            <a:off x="4209014" y="887870"/>
            <a:ext cx="2943807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956;p35">
            <a:extLst>
              <a:ext uri="{FF2B5EF4-FFF2-40B4-BE49-F238E27FC236}">
                <a16:creationId xmlns:a16="http://schemas.microsoft.com/office/drawing/2014/main" id="{CD8E39E8-5645-1508-6DDF-AC7F9EFD5DD7}"/>
              </a:ext>
            </a:extLst>
          </p:cNvPr>
          <p:cNvSpPr txBox="1">
            <a:spLocks/>
          </p:cNvSpPr>
          <p:nvPr/>
        </p:nvSpPr>
        <p:spPr>
          <a:xfrm>
            <a:off x="4394493" y="833613"/>
            <a:ext cx="294380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 algn="l"/>
            <a:r>
              <a:rPr lang="en-US" b="1" dirty="0"/>
              <a:t>Behavioral Parenting Apps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Parenting Hero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Parenting Counts</a:t>
            </a:r>
          </a:p>
        </p:txBody>
      </p:sp>
      <p:sp>
        <p:nvSpPr>
          <p:cNvPr id="19" name="Google Shape;954;p35">
            <a:extLst>
              <a:ext uri="{FF2B5EF4-FFF2-40B4-BE49-F238E27FC236}">
                <a16:creationId xmlns:a16="http://schemas.microsoft.com/office/drawing/2014/main" id="{F6865073-5159-2705-C902-845708978EB8}"/>
              </a:ext>
            </a:extLst>
          </p:cNvPr>
          <p:cNvSpPr/>
          <p:nvPr/>
        </p:nvSpPr>
        <p:spPr>
          <a:xfrm>
            <a:off x="822091" y="3162286"/>
            <a:ext cx="3960163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956;p35">
            <a:extLst>
              <a:ext uri="{FF2B5EF4-FFF2-40B4-BE49-F238E27FC236}">
                <a16:creationId xmlns:a16="http://schemas.microsoft.com/office/drawing/2014/main" id="{70607EE7-DA74-243A-6249-93B54E5FD507}"/>
              </a:ext>
            </a:extLst>
          </p:cNvPr>
          <p:cNvSpPr txBox="1">
            <a:spLocks/>
          </p:cNvSpPr>
          <p:nvPr/>
        </p:nvSpPr>
        <p:spPr>
          <a:xfrm>
            <a:off x="1007570" y="3136078"/>
            <a:ext cx="3580374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 algn="l"/>
            <a:r>
              <a:rPr lang="en-US" b="1" dirty="0"/>
              <a:t>Special Needs Parenting Communities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Understood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 err="1"/>
              <a:t>MyAutismTeam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0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DD1868-FC1C-AA34-50EC-8C93B65F6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16797"/>
              </p:ext>
            </p:extLst>
          </p:nvPr>
        </p:nvGraphicFramePr>
        <p:xfrm>
          <a:off x="1409655" y="1270071"/>
          <a:ext cx="6219847" cy="20707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{317F669C-8251-4220-84FE-7619AF0F41FD}</a:tableStyleId>
              </a:tblPr>
              <a:tblGrid>
                <a:gridCol w="3146712">
                  <a:extLst>
                    <a:ext uri="{9D8B030D-6E8A-4147-A177-3AD203B41FA5}">
                      <a16:colId xmlns:a16="http://schemas.microsoft.com/office/drawing/2014/main" val="375534260"/>
                    </a:ext>
                  </a:extLst>
                </a:gridCol>
                <a:gridCol w="3073135">
                  <a:extLst>
                    <a:ext uri="{9D8B030D-6E8A-4147-A177-3AD203B41FA5}">
                      <a16:colId xmlns:a16="http://schemas.microsoft.com/office/drawing/2014/main" val="111144117"/>
                    </a:ext>
                  </a:extLst>
                </a:gridCol>
              </a:tblGrid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Fady Ashraf Helmy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20206052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118958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Nour Allah Yasser Abdellah</a:t>
                      </a: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20206084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730210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Mariam Ali Mohamed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20206072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1534781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Abd El Rahman Moataz Mohamed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20196032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167480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Adham Hany Abbas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20208006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16769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47DEB4-A89F-260B-E9E5-7B3EFBCB1683}"/>
              </a:ext>
            </a:extLst>
          </p:cNvPr>
          <p:cNvSpPr txBox="1"/>
          <p:nvPr/>
        </p:nvSpPr>
        <p:spPr>
          <a:xfrm>
            <a:off x="568960" y="3667968"/>
            <a:ext cx="8006079" cy="176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effectLst/>
                <a:latin typeface="Pacifico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Supervised by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solidFill>
                  <a:schemeClr val="accent2"/>
                </a:solidFill>
                <a:effectLst/>
                <a:latin typeface="Didact Gothic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Dr. Fatma Omara, Dr. Doaa Saleh, TA. Ashraf Mohey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latin typeface="Pacifico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5271DF53-6906-35A5-643D-E4E87983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39BD9D60-1722-A9A7-937B-4D1F1BB03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817" y="2325801"/>
            <a:ext cx="473786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2"/>
                </a:solidFill>
              </a:rPr>
              <a:t>03.</a:t>
            </a:r>
            <a:r>
              <a:rPr lang="en-US" sz="4800" dirty="0"/>
              <a:t> </a:t>
            </a:r>
            <a:r>
              <a:rPr lang="en-US" sz="3200" dirty="0"/>
              <a:t>Project Specifications</a:t>
            </a:r>
            <a:endParaRPr lang="en-US" sz="40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AA0CC5B3-1E10-0BC0-B200-35085765C399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A42FEBE1-2E53-98F8-5BB3-633A028C4216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E30B5819-2E4E-D75C-80EB-A9C40F2637A4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FFA05D2E-9017-FAA9-2856-94D7CFA508AF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5469E312-AB07-6BB5-018F-58CD03B18F0E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1B0AE256-C951-F49A-2124-F988BC72B173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59FD91BA-A414-14AA-172E-4C93DFD84AE8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087DBBA9-057B-B4E4-1C5D-F079A4DFA7AD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92864573-8838-5CAD-FB9D-430D1179EB2D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51D7DD30-B380-55FC-C6F9-63E8BCBEBA82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9CF43DE1-A85A-D358-7F5A-A7B0B459B8D0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8F8381ED-70D1-1CBD-8588-84BD12AD0805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7BE8D8B4-45D7-6A12-4FEF-E14D67D65CC3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C014C5A3-08B1-573E-3F94-A6D59C2F5F57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42EA4AA2-39EF-2B4C-E0A2-223112F11CFB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DC000181-F5FF-19F6-DCF7-561A92E9B3C6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5D3027D1-E7A4-DD87-B802-E3C88C7E96DA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518884E6-C187-2BC8-DCD7-D76FACBB4AD7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D7A354F4-F3E6-D423-B1F8-AE6C5534FB3E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FC409438-0C2C-473E-4065-CD116C8C2139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510158A6-E926-A2A0-1A0E-CA770A2CA9E3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CAFB6B60-53EF-B208-1392-1E07EB8731A3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04D285F9-1980-EFAC-0808-A2241FB297B3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D046A112-5064-41A8-4DE5-E08E04EE9C26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0DE98472-063E-8C99-65B8-3A3BA94E58BB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1255C9C1-E004-006E-E13F-8B92ED721A50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B9540265-413E-AC1A-ECC8-3D64B13FB0FA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79082266-E8B6-B86C-E02E-09CA446586C0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0B15E36F-FD31-2DCE-BEA1-6FCFE1CA04B6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6A2F1A46-AE07-17F7-4F70-427E19D83168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0104410A-4D98-65A7-2C16-6C9505DAEA11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96C89D41-0B5B-DEBE-A311-A334551BBFCF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4BDC2E47-3FB3-77E8-6307-923441409968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F6F28DE5-20AB-4E60-87A7-913750782F40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A169F0B9-4847-B351-C34C-A406BB4E7989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54424CD2-4E03-60BC-406D-DB34F3AA21A3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32ACCEDC-6356-F57E-3D1C-C459105039F3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E2835A5E-BCA9-2A3F-EA16-33101B02D48F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0CF8DDBC-7A12-3378-D7BC-0D1AD97F1A2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E11F3734-1076-9D78-C40B-9AE15BFAEAE6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984D65A3-EC28-AE92-D325-D50C723EE915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4BD77CBE-B3DC-01DD-5A19-61F5EC95E714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45A17BC6-2A2D-21ED-FD4A-38DB9777C53A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1D108F37-0ECC-FF39-F9FB-CCC83685E4FC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61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/>
          <p:nvPr/>
        </p:nvSpPr>
        <p:spPr>
          <a:xfrm>
            <a:off x="311221" y="145280"/>
            <a:ext cx="4733219" cy="224286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955" name="Google Shape;955;p35"/>
          <p:cNvSpPr txBox="1">
            <a:spLocks noGrp="1"/>
          </p:cNvSpPr>
          <p:nvPr>
            <p:ph type="subTitle" idx="1"/>
          </p:nvPr>
        </p:nvSpPr>
        <p:spPr>
          <a:xfrm>
            <a:off x="1610080" y="275968"/>
            <a:ext cx="2135499" cy="4805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Stakeholders</a:t>
            </a:r>
          </a:p>
        </p:txBody>
      </p:sp>
      <p:sp>
        <p:nvSpPr>
          <p:cNvPr id="956" name="Google Shape;956;p35"/>
          <p:cNvSpPr txBox="1">
            <a:spLocks noGrp="1"/>
          </p:cNvSpPr>
          <p:nvPr>
            <p:ph type="subTitle" idx="2"/>
          </p:nvPr>
        </p:nvSpPr>
        <p:spPr>
          <a:xfrm>
            <a:off x="453061" y="887173"/>
            <a:ext cx="4052409" cy="10788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Parents &amp; Caregivers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Experts &amp; Professionals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Special Needs Advocacy Groups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 Administrators.</a:t>
            </a:r>
            <a:endParaRPr lang="en-US" sz="1400" dirty="0"/>
          </a:p>
        </p:txBody>
      </p:sp>
      <p:sp>
        <p:nvSpPr>
          <p:cNvPr id="6" name="Google Shape;954;p35">
            <a:extLst>
              <a:ext uri="{FF2B5EF4-FFF2-40B4-BE49-F238E27FC236}">
                <a16:creationId xmlns:a16="http://schemas.microsoft.com/office/drawing/2014/main" id="{E00E043C-A58E-9565-83AD-8B5F86CCA864}"/>
              </a:ext>
            </a:extLst>
          </p:cNvPr>
          <p:cNvSpPr/>
          <p:nvPr/>
        </p:nvSpPr>
        <p:spPr>
          <a:xfrm>
            <a:off x="3564960" y="2514600"/>
            <a:ext cx="4733219" cy="232668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7" name="Google Shape;955;p35">
            <a:extLst>
              <a:ext uri="{FF2B5EF4-FFF2-40B4-BE49-F238E27FC236}">
                <a16:creationId xmlns:a16="http://schemas.microsoft.com/office/drawing/2014/main" id="{7F887683-F0E8-AD5A-A1FB-A32C37A0C0D0}"/>
              </a:ext>
            </a:extLst>
          </p:cNvPr>
          <p:cNvSpPr txBox="1">
            <a:spLocks/>
          </p:cNvSpPr>
          <p:nvPr/>
        </p:nvSpPr>
        <p:spPr>
          <a:xfrm>
            <a:off x="3672458" y="2706248"/>
            <a:ext cx="4518222" cy="48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400" dirty="0"/>
              <a:t>Non-Functional Requirements</a:t>
            </a:r>
          </a:p>
        </p:txBody>
      </p:sp>
      <p:sp>
        <p:nvSpPr>
          <p:cNvPr id="8" name="Google Shape;956;p35">
            <a:extLst>
              <a:ext uri="{FF2B5EF4-FFF2-40B4-BE49-F238E27FC236}">
                <a16:creationId xmlns:a16="http://schemas.microsoft.com/office/drawing/2014/main" id="{C0E16758-F984-3B13-0BCB-B5E18101ABD5}"/>
              </a:ext>
            </a:extLst>
          </p:cNvPr>
          <p:cNvSpPr txBox="1">
            <a:spLocks/>
          </p:cNvSpPr>
          <p:nvPr/>
        </p:nvSpPr>
        <p:spPr>
          <a:xfrm>
            <a:off x="3817989" y="3378414"/>
            <a:ext cx="3071251" cy="107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privacy.</a:t>
            </a:r>
          </a:p>
        </p:txBody>
      </p:sp>
    </p:spTree>
    <p:extLst>
      <p:ext uri="{BB962C8B-B14F-4D97-AF65-F5344CB8AC3E}">
        <p14:creationId xmlns:p14="http://schemas.microsoft.com/office/powerpoint/2010/main" val="62394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" grpId="0" animBg="1"/>
      <p:bldP spid="955" grpId="0" build="p"/>
      <p:bldP spid="956" grpId="0" uiExpand="1" build="p"/>
      <p:bldP spid="6" grpId="0" animBg="1"/>
      <p:bldP spid="7" grpId="0" build="p"/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54;p35">
            <a:extLst>
              <a:ext uri="{FF2B5EF4-FFF2-40B4-BE49-F238E27FC236}">
                <a16:creationId xmlns:a16="http://schemas.microsoft.com/office/drawing/2014/main" id="{BB67D806-8E32-C5CD-7905-462F57A09974}"/>
              </a:ext>
            </a:extLst>
          </p:cNvPr>
          <p:cNvSpPr/>
          <p:nvPr/>
        </p:nvSpPr>
        <p:spPr>
          <a:xfrm>
            <a:off x="1079239" y="939493"/>
            <a:ext cx="3203089" cy="1232941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55;p35">
            <a:extLst>
              <a:ext uri="{FF2B5EF4-FFF2-40B4-BE49-F238E27FC236}">
                <a16:creationId xmlns:a16="http://schemas.microsoft.com/office/drawing/2014/main" id="{BA1EDA38-1FFA-C1B8-CC5C-F9463D81753A}"/>
              </a:ext>
            </a:extLst>
          </p:cNvPr>
          <p:cNvSpPr txBox="1">
            <a:spLocks/>
          </p:cNvSpPr>
          <p:nvPr/>
        </p:nvSpPr>
        <p:spPr>
          <a:xfrm>
            <a:off x="1344930" y="389889"/>
            <a:ext cx="645414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400" dirty="0"/>
              <a:t>Features &amp; Functional Requirements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8CAAB-EEEE-C50E-616C-26E0BA48DBE4}"/>
              </a:ext>
            </a:extLst>
          </p:cNvPr>
          <p:cNvSpPr/>
          <p:nvPr/>
        </p:nvSpPr>
        <p:spPr>
          <a:xfrm>
            <a:off x="1196228" y="1557294"/>
            <a:ext cx="30861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 Authentication (Sign In &amp; Sign Up)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Parenting Topics Categorization</a:t>
            </a:r>
          </a:p>
        </p:txBody>
      </p:sp>
      <p:sp>
        <p:nvSpPr>
          <p:cNvPr id="26" name="Google Shape;955;p35">
            <a:extLst>
              <a:ext uri="{FF2B5EF4-FFF2-40B4-BE49-F238E27FC236}">
                <a16:creationId xmlns:a16="http://schemas.microsoft.com/office/drawing/2014/main" id="{1F3F9D94-AA56-D6A9-4BF2-E5EC31B9C36F}"/>
              </a:ext>
            </a:extLst>
          </p:cNvPr>
          <p:cNvSpPr txBox="1">
            <a:spLocks/>
          </p:cNvSpPr>
          <p:nvPr/>
        </p:nvSpPr>
        <p:spPr>
          <a:xfrm>
            <a:off x="1729627" y="1016467"/>
            <a:ext cx="2019302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Essential Features</a:t>
            </a:r>
          </a:p>
        </p:txBody>
      </p:sp>
      <p:sp>
        <p:nvSpPr>
          <p:cNvPr id="33" name="Google Shape;954;p35">
            <a:extLst>
              <a:ext uri="{FF2B5EF4-FFF2-40B4-BE49-F238E27FC236}">
                <a16:creationId xmlns:a16="http://schemas.microsoft.com/office/drawing/2014/main" id="{8BEE16D0-B820-CA57-5D70-5B1513104BEF}"/>
              </a:ext>
            </a:extLst>
          </p:cNvPr>
          <p:cNvSpPr/>
          <p:nvPr/>
        </p:nvSpPr>
        <p:spPr>
          <a:xfrm>
            <a:off x="4501064" y="1716247"/>
            <a:ext cx="3685503" cy="1864953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7D5F2-EB78-3595-AF06-3A74AED14BC2}"/>
              </a:ext>
            </a:extLst>
          </p:cNvPr>
          <p:cNvSpPr/>
          <p:nvPr/>
        </p:nvSpPr>
        <p:spPr>
          <a:xfrm>
            <a:off x="4593517" y="2400424"/>
            <a:ext cx="337134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Nutrition and Tips for Each Pregnancy Stage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Progression to Toddlerhood Advice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Special Needs Section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Articles, Discussions &amp; Media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Emergency Reference</a:t>
            </a:r>
          </a:p>
        </p:txBody>
      </p:sp>
      <p:sp>
        <p:nvSpPr>
          <p:cNvPr id="35" name="Google Shape;955;p35">
            <a:extLst>
              <a:ext uri="{FF2B5EF4-FFF2-40B4-BE49-F238E27FC236}">
                <a16:creationId xmlns:a16="http://schemas.microsoft.com/office/drawing/2014/main" id="{BAD1A2FA-D880-1892-62E4-1E6AACCBA0BB}"/>
              </a:ext>
            </a:extLst>
          </p:cNvPr>
          <p:cNvSpPr txBox="1">
            <a:spLocks/>
          </p:cNvSpPr>
          <p:nvPr/>
        </p:nvSpPr>
        <p:spPr>
          <a:xfrm>
            <a:off x="4938536" y="1852391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Core Features</a:t>
            </a:r>
          </a:p>
        </p:txBody>
      </p:sp>
      <p:sp>
        <p:nvSpPr>
          <p:cNvPr id="36" name="Google Shape;954;p35">
            <a:extLst>
              <a:ext uri="{FF2B5EF4-FFF2-40B4-BE49-F238E27FC236}">
                <a16:creationId xmlns:a16="http://schemas.microsoft.com/office/drawing/2014/main" id="{554E2F58-CA2C-9B6F-966B-363B6AC816E7}"/>
              </a:ext>
            </a:extLst>
          </p:cNvPr>
          <p:cNvSpPr/>
          <p:nvPr/>
        </p:nvSpPr>
        <p:spPr>
          <a:xfrm>
            <a:off x="1076267" y="2228222"/>
            <a:ext cx="3203089" cy="1975785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617A05-23AC-0422-E645-F9DDBC819423}"/>
              </a:ext>
            </a:extLst>
          </p:cNvPr>
          <p:cNvSpPr/>
          <p:nvPr/>
        </p:nvSpPr>
        <p:spPr>
          <a:xfrm>
            <a:off x="1193256" y="2861900"/>
            <a:ext cx="30861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Q&amp;A with Consultants and Therapists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Interactive Tools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Activity Suggestions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Bedtime Stories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School Suggestions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Daily Notifications</a:t>
            </a:r>
          </a:p>
        </p:txBody>
      </p:sp>
      <p:sp>
        <p:nvSpPr>
          <p:cNvPr id="38" name="Google Shape;955;p35">
            <a:extLst>
              <a:ext uri="{FF2B5EF4-FFF2-40B4-BE49-F238E27FC236}">
                <a16:creationId xmlns:a16="http://schemas.microsoft.com/office/drawing/2014/main" id="{45D13477-0DB2-1858-8519-E770F3865C71}"/>
              </a:ext>
            </a:extLst>
          </p:cNvPr>
          <p:cNvSpPr txBox="1">
            <a:spLocks/>
          </p:cNvSpPr>
          <p:nvPr/>
        </p:nvSpPr>
        <p:spPr>
          <a:xfrm>
            <a:off x="1134761" y="2312286"/>
            <a:ext cx="308610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Supplemental Features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/>
      <p:bldP spid="26" grpId="0"/>
      <p:bldP spid="33" grpId="0" animBg="1"/>
      <p:bldP spid="34" grpId="0"/>
      <p:bldP spid="35" grpId="0"/>
      <p:bldP spid="36" grpId="0" animBg="1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A7CD545-3D44-198B-50E2-27DA52B6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AD5AE24-B013-C138-43FE-137380859C54}"/>
              </a:ext>
            </a:extLst>
          </p:cNvPr>
          <p:cNvSpPr/>
          <p:nvPr/>
        </p:nvSpPr>
        <p:spPr>
          <a:xfrm>
            <a:off x="852745" y="640800"/>
            <a:ext cx="7438509" cy="40968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5224574-4C9F-8094-675C-54D03ACDE0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4612" y="761278"/>
            <a:ext cx="331476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Technologies Used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2F60E106-2DB5-D497-66A8-E19DA0E54B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88" y="1526550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is developed using Flutter and Dart for cross-platform compatibility and efficient development. Integrated with Firebase for real-time updates, secure data storage, and collaborative features.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D7951-D903-0E20-6BC6-E3021130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6" y="3401916"/>
            <a:ext cx="3657600" cy="12573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644E25-860D-8D9C-DB7D-687087A2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89" y="2738317"/>
            <a:ext cx="2530214" cy="788715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728380-0DA6-9463-0F6F-0C0979F7F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14" y="2744083"/>
            <a:ext cx="2743200" cy="7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954;p35">
            <a:extLst>
              <a:ext uri="{FF2B5EF4-FFF2-40B4-BE49-F238E27FC236}">
                <a16:creationId xmlns:a16="http://schemas.microsoft.com/office/drawing/2014/main" id="{F2FCD38B-FE20-2BAE-FDC8-F95D3A82AF02}"/>
              </a:ext>
            </a:extLst>
          </p:cNvPr>
          <p:cNvSpPr/>
          <p:nvPr/>
        </p:nvSpPr>
        <p:spPr>
          <a:xfrm>
            <a:off x="4819701" y="2836206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954;p35">
            <a:extLst>
              <a:ext uri="{FF2B5EF4-FFF2-40B4-BE49-F238E27FC236}">
                <a16:creationId xmlns:a16="http://schemas.microsoft.com/office/drawing/2014/main" id="{47FAEB9E-DC07-66A5-2D05-B619F7D8D317}"/>
              </a:ext>
            </a:extLst>
          </p:cNvPr>
          <p:cNvSpPr/>
          <p:nvPr/>
        </p:nvSpPr>
        <p:spPr>
          <a:xfrm>
            <a:off x="4857698" y="714052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54;p35">
            <a:extLst>
              <a:ext uri="{FF2B5EF4-FFF2-40B4-BE49-F238E27FC236}">
                <a16:creationId xmlns:a16="http://schemas.microsoft.com/office/drawing/2014/main" id="{BB67D806-8E32-C5CD-7905-462F57A09974}"/>
              </a:ext>
            </a:extLst>
          </p:cNvPr>
          <p:cNvSpPr/>
          <p:nvPr/>
        </p:nvSpPr>
        <p:spPr>
          <a:xfrm>
            <a:off x="858997" y="714052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55;p35">
            <a:extLst>
              <a:ext uri="{FF2B5EF4-FFF2-40B4-BE49-F238E27FC236}">
                <a16:creationId xmlns:a16="http://schemas.microsoft.com/office/drawing/2014/main" id="{BA1EDA38-1FFA-C1B8-CC5C-F9463D81753A}"/>
              </a:ext>
            </a:extLst>
          </p:cNvPr>
          <p:cNvSpPr txBox="1">
            <a:spLocks/>
          </p:cNvSpPr>
          <p:nvPr/>
        </p:nvSpPr>
        <p:spPr>
          <a:xfrm>
            <a:off x="3663315" y="159710"/>
            <a:ext cx="181737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/>
              <a:t>SWOT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8CAAB-EEEE-C50E-616C-26E0BA48DBE4}"/>
              </a:ext>
            </a:extLst>
          </p:cNvPr>
          <p:cNvSpPr/>
          <p:nvPr/>
        </p:nvSpPr>
        <p:spPr>
          <a:xfrm>
            <a:off x="991227" y="1193716"/>
            <a:ext cx="3086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Comprehensive Support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Expert Guidance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User-Friendly Interface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Real-time Updates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Community and Interaction</a:t>
            </a:r>
          </a:p>
        </p:txBody>
      </p:sp>
      <p:sp>
        <p:nvSpPr>
          <p:cNvPr id="26" name="Google Shape;955;p35">
            <a:extLst>
              <a:ext uri="{FF2B5EF4-FFF2-40B4-BE49-F238E27FC236}">
                <a16:creationId xmlns:a16="http://schemas.microsoft.com/office/drawing/2014/main" id="{1F3F9D94-AA56-D6A9-4BF2-E5EC31B9C36F}"/>
              </a:ext>
            </a:extLst>
          </p:cNvPr>
          <p:cNvSpPr txBox="1">
            <a:spLocks/>
          </p:cNvSpPr>
          <p:nvPr/>
        </p:nvSpPr>
        <p:spPr>
          <a:xfrm>
            <a:off x="1524626" y="761434"/>
            <a:ext cx="2019302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Strengths</a:t>
            </a:r>
          </a:p>
        </p:txBody>
      </p:sp>
      <p:sp>
        <p:nvSpPr>
          <p:cNvPr id="35" name="Google Shape;955;p35">
            <a:extLst>
              <a:ext uri="{FF2B5EF4-FFF2-40B4-BE49-F238E27FC236}">
                <a16:creationId xmlns:a16="http://schemas.microsoft.com/office/drawing/2014/main" id="{BAD1A2FA-D880-1892-62E4-1E6AACCBA0BB}"/>
              </a:ext>
            </a:extLst>
          </p:cNvPr>
          <p:cNvSpPr txBox="1">
            <a:spLocks/>
          </p:cNvSpPr>
          <p:nvPr/>
        </p:nvSpPr>
        <p:spPr>
          <a:xfrm>
            <a:off x="5257174" y="766609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Weaknesses</a:t>
            </a:r>
          </a:p>
        </p:txBody>
      </p:sp>
      <p:sp>
        <p:nvSpPr>
          <p:cNvPr id="4" name="Google Shape;955;p35">
            <a:extLst>
              <a:ext uri="{FF2B5EF4-FFF2-40B4-BE49-F238E27FC236}">
                <a16:creationId xmlns:a16="http://schemas.microsoft.com/office/drawing/2014/main" id="{FB8A80F1-1981-CEFD-1F3E-553EAD4B8E56}"/>
              </a:ext>
            </a:extLst>
          </p:cNvPr>
          <p:cNvSpPr txBox="1">
            <a:spLocks/>
          </p:cNvSpPr>
          <p:nvPr/>
        </p:nvSpPr>
        <p:spPr>
          <a:xfrm>
            <a:off x="5185070" y="2921801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Threats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69E6F7-9F15-E90C-99C1-19D046C8BE80}"/>
              </a:ext>
            </a:extLst>
          </p:cNvPr>
          <p:cNvSpPr/>
          <p:nvPr/>
        </p:nvSpPr>
        <p:spPr>
          <a:xfrm>
            <a:off x="4995511" y="1284716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Resource Intensive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Data Privacy Concerns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 Engagement</a:t>
            </a:r>
          </a:p>
        </p:txBody>
      </p:sp>
      <p:sp>
        <p:nvSpPr>
          <p:cNvPr id="20" name="Google Shape;954;p35">
            <a:extLst>
              <a:ext uri="{FF2B5EF4-FFF2-40B4-BE49-F238E27FC236}">
                <a16:creationId xmlns:a16="http://schemas.microsoft.com/office/drawing/2014/main" id="{A9C97CC6-3840-0F8C-FD02-8484F67D12CF}"/>
              </a:ext>
            </a:extLst>
          </p:cNvPr>
          <p:cNvSpPr/>
          <p:nvPr/>
        </p:nvSpPr>
        <p:spPr>
          <a:xfrm>
            <a:off x="858997" y="2836206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55;p35">
            <a:extLst>
              <a:ext uri="{FF2B5EF4-FFF2-40B4-BE49-F238E27FC236}">
                <a16:creationId xmlns:a16="http://schemas.microsoft.com/office/drawing/2014/main" id="{45D13477-0DB2-1858-8519-E770F3865C71}"/>
              </a:ext>
            </a:extLst>
          </p:cNvPr>
          <p:cNvSpPr txBox="1">
            <a:spLocks/>
          </p:cNvSpPr>
          <p:nvPr/>
        </p:nvSpPr>
        <p:spPr>
          <a:xfrm>
            <a:off x="1048598" y="2887856"/>
            <a:ext cx="308610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Opportunities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C9EA7A-A661-87D8-8CF7-335B01BF04A1}"/>
              </a:ext>
            </a:extLst>
          </p:cNvPr>
          <p:cNvSpPr/>
          <p:nvPr/>
        </p:nvSpPr>
        <p:spPr>
          <a:xfrm>
            <a:off x="1048598" y="342743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Market Demand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Expansion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Partnerships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F7C09B-BF82-B332-3B02-16343F4B9195}"/>
              </a:ext>
            </a:extLst>
          </p:cNvPr>
          <p:cNvSpPr/>
          <p:nvPr/>
        </p:nvSpPr>
        <p:spPr>
          <a:xfrm>
            <a:off x="5009302" y="342743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Competition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Regulatory Challenges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Technological Changes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9A3E9A-1BE1-7211-0075-C3625F72ABE2}"/>
              </a:ext>
            </a:extLst>
          </p:cNvPr>
          <p:cNvCxnSpPr>
            <a:stCxn id="11" idx="2"/>
          </p:cNvCxnSpPr>
          <p:nvPr/>
        </p:nvCxnSpPr>
        <p:spPr>
          <a:xfrm>
            <a:off x="4572000" y="625260"/>
            <a:ext cx="0" cy="43331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D20772-7105-7387-3BA4-4EF28D2F3070}"/>
              </a:ext>
            </a:extLst>
          </p:cNvPr>
          <p:cNvCxnSpPr>
            <a:cxnSpLocks/>
          </p:cNvCxnSpPr>
          <p:nvPr/>
        </p:nvCxnSpPr>
        <p:spPr>
          <a:xfrm>
            <a:off x="701269" y="2571750"/>
            <a:ext cx="78239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31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28" grpId="0" animBg="1"/>
      <p:bldP spid="18" grpId="0"/>
      <p:bldP spid="26" grpId="0"/>
      <p:bldP spid="35" grpId="0"/>
      <p:bldP spid="4" grpId="0"/>
      <p:bldP spid="16" grpId="0"/>
      <p:bldP spid="20" grpId="0" animBg="1"/>
      <p:bldP spid="38" grpId="0"/>
      <p:bldP spid="21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>
          <a:extLst>
            <a:ext uri="{FF2B5EF4-FFF2-40B4-BE49-F238E27FC236}">
              <a16:creationId xmlns:a16="http://schemas.microsoft.com/office/drawing/2014/main" id="{144CD9AC-26A4-2935-5F98-2A43A49C2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>
            <a:extLst>
              <a:ext uri="{FF2B5EF4-FFF2-40B4-BE49-F238E27FC236}">
                <a16:creationId xmlns:a16="http://schemas.microsoft.com/office/drawing/2014/main" id="{3EF9BEC6-4072-66EC-EA7C-FBBAC7E9F8FE}"/>
              </a:ext>
            </a:extLst>
          </p:cNvPr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>
              <a:extLst>
                <a:ext uri="{FF2B5EF4-FFF2-40B4-BE49-F238E27FC236}">
                  <a16:creationId xmlns:a16="http://schemas.microsoft.com/office/drawing/2014/main" id="{B7DEB296-1B8A-B5FE-8092-5AC71A1CA6E5}"/>
                </a:ext>
              </a:extLst>
            </p:cNvPr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>
                <a:extLst>
                  <a:ext uri="{FF2B5EF4-FFF2-40B4-BE49-F238E27FC236}">
                    <a16:creationId xmlns:a16="http://schemas.microsoft.com/office/drawing/2014/main" id="{DF26ACC9-FE03-3290-E82D-2940833DBA08}"/>
                  </a:ext>
                </a:extLst>
              </p:cNvPr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>
                <a:extLst>
                  <a:ext uri="{FF2B5EF4-FFF2-40B4-BE49-F238E27FC236}">
                    <a16:creationId xmlns:a16="http://schemas.microsoft.com/office/drawing/2014/main" id="{6A7A69DC-6416-27B8-6C59-69DD6B04C90A}"/>
                  </a:ext>
                </a:extLst>
              </p:cNvPr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>
              <a:extLst>
                <a:ext uri="{FF2B5EF4-FFF2-40B4-BE49-F238E27FC236}">
                  <a16:creationId xmlns:a16="http://schemas.microsoft.com/office/drawing/2014/main" id="{ACABB5A3-2DA9-E78E-68F6-EEE139CF0793}"/>
                </a:ext>
              </a:extLst>
            </p:cNvPr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>
                <a:extLst>
                  <a:ext uri="{FF2B5EF4-FFF2-40B4-BE49-F238E27FC236}">
                    <a16:creationId xmlns:a16="http://schemas.microsoft.com/office/drawing/2014/main" id="{0B958E4E-8B29-0252-152B-B79C643D67F0}"/>
                  </a:ext>
                </a:extLst>
              </p:cNvPr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>
                <a:extLst>
                  <a:ext uri="{FF2B5EF4-FFF2-40B4-BE49-F238E27FC236}">
                    <a16:creationId xmlns:a16="http://schemas.microsoft.com/office/drawing/2014/main" id="{6E03FC8B-03C3-192A-4964-EE06C2454F46}"/>
                  </a:ext>
                </a:extLst>
              </p:cNvPr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>
                <a:extLst>
                  <a:ext uri="{FF2B5EF4-FFF2-40B4-BE49-F238E27FC236}">
                    <a16:creationId xmlns:a16="http://schemas.microsoft.com/office/drawing/2014/main" id="{862BCBCE-37DA-A909-249C-2D467D6BB290}"/>
                  </a:ext>
                </a:extLst>
              </p:cNvPr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>
                <a:extLst>
                  <a:ext uri="{FF2B5EF4-FFF2-40B4-BE49-F238E27FC236}">
                    <a16:creationId xmlns:a16="http://schemas.microsoft.com/office/drawing/2014/main" id="{1AD341A3-4FAB-3045-F4C0-20C382AF927B}"/>
                  </a:ext>
                </a:extLst>
              </p:cNvPr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>
                <a:extLst>
                  <a:ext uri="{FF2B5EF4-FFF2-40B4-BE49-F238E27FC236}">
                    <a16:creationId xmlns:a16="http://schemas.microsoft.com/office/drawing/2014/main" id="{D82533D6-BB8E-DE77-A296-0F5FFD3CC3E5}"/>
                  </a:ext>
                </a:extLst>
              </p:cNvPr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>
                <a:extLst>
                  <a:ext uri="{FF2B5EF4-FFF2-40B4-BE49-F238E27FC236}">
                    <a16:creationId xmlns:a16="http://schemas.microsoft.com/office/drawing/2014/main" id="{A3718BF8-01D2-6C65-9124-B30E27DF551C}"/>
                  </a:ext>
                </a:extLst>
              </p:cNvPr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>
                <a:extLst>
                  <a:ext uri="{FF2B5EF4-FFF2-40B4-BE49-F238E27FC236}">
                    <a16:creationId xmlns:a16="http://schemas.microsoft.com/office/drawing/2014/main" id="{62DC4201-5369-4EF3-EECA-1AF28938740F}"/>
                  </a:ext>
                </a:extLst>
              </p:cNvPr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>
                <a:extLst>
                  <a:ext uri="{FF2B5EF4-FFF2-40B4-BE49-F238E27FC236}">
                    <a16:creationId xmlns:a16="http://schemas.microsoft.com/office/drawing/2014/main" id="{97DB04D6-67F2-8315-5D2C-2172B4BC5A21}"/>
                  </a:ext>
                </a:extLst>
              </p:cNvPr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>
                <a:extLst>
                  <a:ext uri="{FF2B5EF4-FFF2-40B4-BE49-F238E27FC236}">
                    <a16:creationId xmlns:a16="http://schemas.microsoft.com/office/drawing/2014/main" id="{BE206C6C-111A-DE3E-B6E6-1B3718C60659}"/>
                  </a:ext>
                </a:extLst>
              </p:cNvPr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>
                <a:extLst>
                  <a:ext uri="{FF2B5EF4-FFF2-40B4-BE49-F238E27FC236}">
                    <a16:creationId xmlns:a16="http://schemas.microsoft.com/office/drawing/2014/main" id="{E1F66471-55BE-EA7C-BCD8-4510E9A6EFF5}"/>
                  </a:ext>
                </a:extLst>
              </p:cNvPr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>
                <a:extLst>
                  <a:ext uri="{FF2B5EF4-FFF2-40B4-BE49-F238E27FC236}">
                    <a16:creationId xmlns:a16="http://schemas.microsoft.com/office/drawing/2014/main" id="{BADD1CD1-DD1D-9C8A-090C-B06947867948}"/>
                  </a:ext>
                </a:extLst>
              </p:cNvPr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>
                <a:extLst>
                  <a:ext uri="{FF2B5EF4-FFF2-40B4-BE49-F238E27FC236}">
                    <a16:creationId xmlns:a16="http://schemas.microsoft.com/office/drawing/2014/main" id="{09C2E446-E3BD-C4EB-448F-6F0C0F4E503A}"/>
                  </a:ext>
                </a:extLst>
              </p:cNvPr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>
                <a:extLst>
                  <a:ext uri="{FF2B5EF4-FFF2-40B4-BE49-F238E27FC236}">
                    <a16:creationId xmlns:a16="http://schemas.microsoft.com/office/drawing/2014/main" id="{0C5A8B75-C60B-B0A6-415D-AF113B9DF8D5}"/>
                  </a:ext>
                </a:extLst>
              </p:cNvPr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>
                <a:extLst>
                  <a:ext uri="{FF2B5EF4-FFF2-40B4-BE49-F238E27FC236}">
                    <a16:creationId xmlns:a16="http://schemas.microsoft.com/office/drawing/2014/main" id="{D818973F-F895-8291-7BB9-B03BA3E3BEDC}"/>
                  </a:ext>
                </a:extLst>
              </p:cNvPr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>
                <a:extLst>
                  <a:ext uri="{FF2B5EF4-FFF2-40B4-BE49-F238E27FC236}">
                    <a16:creationId xmlns:a16="http://schemas.microsoft.com/office/drawing/2014/main" id="{EF94BF08-2F87-81CC-C73E-A563C309D665}"/>
                  </a:ext>
                </a:extLst>
              </p:cNvPr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>
                <a:extLst>
                  <a:ext uri="{FF2B5EF4-FFF2-40B4-BE49-F238E27FC236}">
                    <a16:creationId xmlns:a16="http://schemas.microsoft.com/office/drawing/2014/main" id="{4A3AF7EF-566C-F69A-C15C-1F20E0F68673}"/>
                  </a:ext>
                </a:extLst>
              </p:cNvPr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>
                <a:extLst>
                  <a:ext uri="{FF2B5EF4-FFF2-40B4-BE49-F238E27FC236}">
                    <a16:creationId xmlns:a16="http://schemas.microsoft.com/office/drawing/2014/main" id="{D3E625A4-8D60-19A8-1D68-E33CC3696043}"/>
                  </a:ext>
                </a:extLst>
              </p:cNvPr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>
                <a:extLst>
                  <a:ext uri="{FF2B5EF4-FFF2-40B4-BE49-F238E27FC236}">
                    <a16:creationId xmlns:a16="http://schemas.microsoft.com/office/drawing/2014/main" id="{AF4C987A-91A1-907C-875A-260C0FAB07E6}"/>
                  </a:ext>
                </a:extLst>
              </p:cNvPr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>
                <a:extLst>
                  <a:ext uri="{FF2B5EF4-FFF2-40B4-BE49-F238E27FC236}">
                    <a16:creationId xmlns:a16="http://schemas.microsoft.com/office/drawing/2014/main" id="{CC11EF90-C1EF-11B8-CAB5-65562751F709}"/>
                  </a:ext>
                </a:extLst>
              </p:cNvPr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>
                <a:extLst>
                  <a:ext uri="{FF2B5EF4-FFF2-40B4-BE49-F238E27FC236}">
                    <a16:creationId xmlns:a16="http://schemas.microsoft.com/office/drawing/2014/main" id="{334E7BA7-CA3E-C35B-34F5-CD2C39012B93}"/>
                  </a:ext>
                </a:extLst>
              </p:cNvPr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>
                <a:extLst>
                  <a:ext uri="{FF2B5EF4-FFF2-40B4-BE49-F238E27FC236}">
                    <a16:creationId xmlns:a16="http://schemas.microsoft.com/office/drawing/2014/main" id="{2C12DF91-D341-7772-5FCC-A69C91E63E2B}"/>
                  </a:ext>
                </a:extLst>
              </p:cNvPr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>
                <a:extLst>
                  <a:ext uri="{FF2B5EF4-FFF2-40B4-BE49-F238E27FC236}">
                    <a16:creationId xmlns:a16="http://schemas.microsoft.com/office/drawing/2014/main" id="{51370C4F-8937-B3BC-BF20-5ACD22D213B4}"/>
                  </a:ext>
                </a:extLst>
              </p:cNvPr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>
                <a:extLst>
                  <a:ext uri="{FF2B5EF4-FFF2-40B4-BE49-F238E27FC236}">
                    <a16:creationId xmlns:a16="http://schemas.microsoft.com/office/drawing/2014/main" id="{62965F4B-762A-2687-5503-AE6B5F2AFE1A}"/>
                  </a:ext>
                </a:extLst>
              </p:cNvPr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>
                <a:extLst>
                  <a:ext uri="{FF2B5EF4-FFF2-40B4-BE49-F238E27FC236}">
                    <a16:creationId xmlns:a16="http://schemas.microsoft.com/office/drawing/2014/main" id="{9DC7AE7A-CDDA-8DDA-7254-65413A31C73E}"/>
                  </a:ext>
                </a:extLst>
              </p:cNvPr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>
                <a:extLst>
                  <a:ext uri="{FF2B5EF4-FFF2-40B4-BE49-F238E27FC236}">
                    <a16:creationId xmlns:a16="http://schemas.microsoft.com/office/drawing/2014/main" id="{0BE3BAD4-CD20-73C1-F45C-75E05F34232C}"/>
                  </a:ext>
                </a:extLst>
              </p:cNvPr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>
                <a:extLst>
                  <a:ext uri="{FF2B5EF4-FFF2-40B4-BE49-F238E27FC236}">
                    <a16:creationId xmlns:a16="http://schemas.microsoft.com/office/drawing/2014/main" id="{6662357A-6AB8-6C85-C1B0-864D99AB9022}"/>
                  </a:ext>
                </a:extLst>
              </p:cNvPr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>
                <a:extLst>
                  <a:ext uri="{FF2B5EF4-FFF2-40B4-BE49-F238E27FC236}">
                    <a16:creationId xmlns:a16="http://schemas.microsoft.com/office/drawing/2014/main" id="{24B85DD0-AF6A-FFFB-8DA0-AFE2810336BF}"/>
                  </a:ext>
                </a:extLst>
              </p:cNvPr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>
                <a:extLst>
                  <a:ext uri="{FF2B5EF4-FFF2-40B4-BE49-F238E27FC236}">
                    <a16:creationId xmlns:a16="http://schemas.microsoft.com/office/drawing/2014/main" id="{E128A141-08C8-0678-5E95-7303C417624B}"/>
                  </a:ext>
                </a:extLst>
              </p:cNvPr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>
                <a:extLst>
                  <a:ext uri="{FF2B5EF4-FFF2-40B4-BE49-F238E27FC236}">
                    <a16:creationId xmlns:a16="http://schemas.microsoft.com/office/drawing/2014/main" id="{306D6733-E585-EDDA-270E-76294244C8FB}"/>
                  </a:ext>
                </a:extLst>
              </p:cNvPr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>
                <a:extLst>
                  <a:ext uri="{FF2B5EF4-FFF2-40B4-BE49-F238E27FC236}">
                    <a16:creationId xmlns:a16="http://schemas.microsoft.com/office/drawing/2014/main" id="{9E59E7D5-BB60-87A1-8AE2-6C6E9E240F86}"/>
                  </a:ext>
                </a:extLst>
              </p:cNvPr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>
                <a:extLst>
                  <a:ext uri="{FF2B5EF4-FFF2-40B4-BE49-F238E27FC236}">
                    <a16:creationId xmlns:a16="http://schemas.microsoft.com/office/drawing/2014/main" id="{A38A79A5-07BD-F6A4-03B4-8C39FF6BC379}"/>
                  </a:ext>
                </a:extLst>
              </p:cNvPr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>
                <a:extLst>
                  <a:ext uri="{FF2B5EF4-FFF2-40B4-BE49-F238E27FC236}">
                    <a16:creationId xmlns:a16="http://schemas.microsoft.com/office/drawing/2014/main" id="{E208D1F8-E43A-4AC7-A148-2255218AA8C5}"/>
                  </a:ext>
                </a:extLst>
              </p:cNvPr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>
                <a:extLst>
                  <a:ext uri="{FF2B5EF4-FFF2-40B4-BE49-F238E27FC236}">
                    <a16:creationId xmlns:a16="http://schemas.microsoft.com/office/drawing/2014/main" id="{C1521B9C-270E-421A-477C-E455CA21EA07}"/>
                  </a:ext>
                </a:extLst>
              </p:cNvPr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>
                <a:extLst>
                  <a:ext uri="{FF2B5EF4-FFF2-40B4-BE49-F238E27FC236}">
                    <a16:creationId xmlns:a16="http://schemas.microsoft.com/office/drawing/2014/main" id="{FA764AE9-3ACA-D582-6954-7813F28BFBD9}"/>
                  </a:ext>
                </a:extLst>
              </p:cNvPr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>
                <a:extLst>
                  <a:ext uri="{FF2B5EF4-FFF2-40B4-BE49-F238E27FC236}">
                    <a16:creationId xmlns:a16="http://schemas.microsoft.com/office/drawing/2014/main" id="{E6BE83EC-4AAD-E131-2D65-2252DD42784E}"/>
                  </a:ext>
                </a:extLst>
              </p:cNvPr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>
                <a:extLst>
                  <a:ext uri="{FF2B5EF4-FFF2-40B4-BE49-F238E27FC236}">
                    <a16:creationId xmlns:a16="http://schemas.microsoft.com/office/drawing/2014/main" id="{4BD69761-AD75-6B25-B4A1-A0A36C27F30A}"/>
                  </a:ext>
                </a:extLst>
              </p:cNvPr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>
                <a:extLst>
                  <a:ext uri="{FF2B5EF4-FFF2-40B4-BE49-F238E27FC236}">
                    <a16:creationId xmlns:a16="http://schemas.microsoft.com/office/drawing/2014/main" id="{DEFF29E5-74DF-A322-0CC7-DFF46D98C193}"/>
                  </a:ext>
                </a:extLst>
              </p:cNvPr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>
                <a:extLst>
                  <a:ext uri="{FF2B5EF4-FFF2-40B4-BE49-F238E27FC236}">
                    <a16:creationId xmlns:a16="http://schemas.microsoft.com/office/drawing/2014/main" id="{12EF20EC-78AD-8466-7841-3F9C9537FA83}"/>
                  </a:ext>
                </a:extLst>
              </p:cNvPr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>
                <a:extLst>
                  <a:ext uri="{FF2B5EF4-FFF2-40B4-BE49-F238E27FC236}">
                    <a16:creationId xmlns:a16="http://schemas.microsoft.com/office/drawing/2014/main" id="{0547A64B-E9F9-AD6D-0842-41DDDA7B854C}"/>
                  </a:ext>
                </a:extLst>
              </p:cNvPr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>
                <a:extLst>
                  <a:ext uri="{FF2B5EF4-FFF2-40B4-BE49-F238E27FC236}">
                    <a16:creationId xmlns:a16="http://schemas.microsoft.com/office/drawing/2014/main" id="{85A478D4-6AA7-898A-8791-2053E3E717E2}"/>
                  </a:ext>
                </a:extLst>
              </p:cNvPr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>
                <a:extLst>
                  <a:ext uri="{FF2B5EF4-FFF2-40B4-BE49-F238E27FC236}">
                    <a16:creationId xmlns:a16="http://schemas.microsoft.com/office/drawing/2014/main" id="{ABC46CEA-A988-27B5-0BD5-C6EF37B92936}"/>
                  </a:ext>
                </a:extLst>
              </p:cNvPr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>
                <a:extLst>
                  <a:ext uri="{FF2B5EF4-FFF2-40B4-BE49-F238E27FC236}">
                    <a16:creationId xmlns:a16="http://schemas.microsoft.com/office/drawing/2014/main" id="{22D92775-AA4A-3AD7-ACCD-0B5ED030BA2D}"/>
                  </a:ext>
                </a:extLst>
              </p:cNvPr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>
                <a:extLst>
                  <a:ext uri="{FF2B5EF4-FFF2-40B4-BE49-F238E27FC236}">
                    <a16:creationId xmlns:a16="http://schemas.microsoft.com/office/drawing/2014/main" id="{0A40FE28-DE87-6E5B-3572-651F29CCF632}"/>
                  </a:ext>
                </a:extLst>
              </p:cNvPr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>
                <a:extLst>
                  <a:ext uri="{FF2B5EF4-FFF2-40B4-BE49-F238E27FC236}">
                    <a16:creationId xmlns:a16="http://schemas.microsoft.com/office/drawing/2014/main" id="{1E8BB1C3-B663-F9C2-E345-1D42B76240C0}"/>
                  </a:ext>
                </a:extLst>
              </p:cNvPr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>
                <a:extLst>
                  <a:ext uri="{FF2B5EF4-FFF2-40B4-BE49-F238E27FC236}">
                    <a16:creationId xmlns:a16="http://schemas.microsoft.com/office/drawing/2014/main" id="{C2A23BF9-7630-F68B-C8F3-C6EAFAC24250}"/>
                  </a:ext>
                </a:extLst>
              </p:cNvPr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8F10C24D-E0DA-AFE7-44C2-D2A049C37541}"/>
              </a:ext>
            </a:extLst>
          </p:cNvPr>
          <p:cNvSpPr txBox="1">
            <a:spLocks/>
          </p:cNvSpPr>
          <p:nvPr/>
        </p:nvSpPr>
        <p:spPr>
          <a:xfrm>
            <a:off x="3489528" y="2150850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6600" dirty="0">
                <a:solidFill>
                  <a:schemeClr val="tx2"/>
                </a:solidFill>
              </a:rPr>
              <a:t>04.</a:t>
            </a:r>
            <a:r>
              <a:rPr lang="en-US" sz="6600" dirty="0"/>
              <a:t> </a:t>
            </a:r>
            <a:r>
              <a:rPr lang="en-US" sz="5400" dirty="0"/>
              <a:t>Work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2">
          <a:extLst>
            <a:ext uri="{FF2B5EF4-FFF2-40B4-BE49-F238E27FC236}">
              <a16:creationId xmlns:a16="http://schemas.microsoft.com/office/drawing/2014/main" id="{FC99C496-A571-AFEE-59F3-0CD3EBB4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254C75-A5E9-133D-C5D3-C6CE1086A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04342"/>
              </p:ext>
            </p:extLst>
          </p:nvPr>
        </p:nvGraphicFramePr>
        <p:xfrm>
          <a:off x="1123930" y="60083"/>
          <a:ext cx="6896139" cy="5023333"/>
        </p:xfrm>
        <a:graphic>
          <a:graphicData uri="http://schemas.openxmlformats.org/drawingml/2006/table">
            <a:tbl>
              <a:tblPr firstRow="1" firstCol="1" bandRow="1">
                <a:tableStyleId>{317F669C-8251-4220-84FE-7619AF0F41FD}</a:tableStyleId>
              </a:tblPr>
              <a:tblGrid>
                <a:gridCol w="1799270">
                  <a:extLst>
                    <a:ext uri="{9D8B030D-6E8A-4147-A177-3AD203B41FA5}">
                      <a16:colId xmlns:a16="http://schemas.microsoft.com/office/drawing/2014/main" val="1221836523"/>
                    </a:ext>
                  </a:extLst>
                </a:gridCol>
                <a:gridCol w="3943189">
                  <a:extLst>
                    <a:ext uri="{9D8B030D-6E8A-4147-A177-3AD203B41FA5}">
                      <a16:colId xmlns:a16="http://schemas.microsoft.com/office/drawing/2014/main" val="3535357284"/>
                    </a:ext>
                  </a:extLst>
                </a:gridCol>
                <a:gridCol w="1153680">
                  <a:extLst>
                    <a:ext uri="{9D8B030D-6E8A-4147-A177-3AD203B41FA5}">
                      <a16:colId xmlns:a16="http://schemas.microsoft.com/office/drawing/2014/main" val="425995360"/>
                    </a:ext>
                  </a:extLst>
                </a:gridCol>
              </a:tblGrid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Task Title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Description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Task Status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059916"/>
                  </a:ext>
                </a:extLst>
              </a:tr>
              <a:tr h="3300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Survey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Survey You Have Conducted To Determine Your Project Idea And Children Problems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36343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Research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Conduct Research On Parenting Challenges And Existing Solutions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184138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Abstract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Abstract Describing The Project Idea And Motivation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70627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Background Introduction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Background Section Introducing The Project Domain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594655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Beneficiaries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Primary Beneficiaries Of The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59816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Choose Tools And Technologies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Select Flutter, Dart, And Firebase For Implementation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3649733"/>
                  </a:ext>
                </a:extLst>
              </a:tr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Problem Definition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Problem Definition Section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35540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Review Existing Solutions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Research Existing Parenting Apps And Forums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22429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Differences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Analyze Differences Between Existing Solutions And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8420570"/>
                  </a:ext>
                </a:extLst>
              </a:tr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Project Specifications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Project Specifications Section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623851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System Architecture Design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Design System Architecture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316662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Stakeholders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Stakeholders Involved In The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46522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Functional Requirements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Outline Functional Requirements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94816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Non-Functional Requirements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Outline Non-Functional Requirements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50487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Use Case Diagram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Use-Case Diagram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0893542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Class Diagram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Class Diagram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78411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Sequence Diagrams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Sequence Diagram For The Application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70807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ERD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Develop Entity Relationship Diagram For Database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291703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Presentation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Content For Project Presentation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8191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Implement Project Code Using Flutter, Dart &amp; Firebase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999168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Design Project Poster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47957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 Narratives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Write Use case narratives for each use case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1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24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2C6F93DC-232A-495B-6497-32D63CF0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C6AAACE4-1E21-7219-81A1-DECDDB479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25" y="913939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05.</a:t>
            </a:r>
            <a:r>
              <a:rPr lang="en" sz="5400" dirty="0"/>
              <a:t> </a:t>
            </a:r>
            <a:r>
              <a:rPr lang="en" sz="3600" dirty="0"/>
              <a:t>Conclusion</a:t>
            </a:r>
            <a:endParaRPr sz="4400" dirty="0"/>
          </a:p>
        </p:txBody>
      </p:sp>
      <p:sp>
        <p:nvSpPr>
          <p:cNvPr id="761" name="Google Shape;761;p32">
            <a:extLst>
              <a:ext uri="{FF2B5EF4-FFF2-40B4-BE49-F238E27FC236}">
                <a16:creationId xmlns:a16="http://schemas.microsoft.com/office/drawing/2014/main" id="{D9C30BED-5DF9-DD6F-4091-6089A5FDB9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317" y="2832993"/>
            <a:ext cx="4783242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Parent Pal aims to revolutionize the way parents approach parenting challenges by providing a comprehensive and user-friendly solution.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/>
              <a:t>By addressing the lack of centralized guidance, offering evidence-based resources, and catering to special needs, we strive to create a supportive and informed parenting community.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/>
              <a:t>With our innovative approach and dedication to empowering parents, we aim to make a positive impact on families worldwide.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3241FF45-0260-136E-6F58-07AD62CBF303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6188F45F-9D9B-3A3B-71E0-4A20F1FCF759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07EC64E2-0DE9-946C-5FEE-27332F79D903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F7F848F7-C37B-BCC1-2062-1C08E05EB976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DF307D85-C17A-9942-3249-ED81E430A6C9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A5FC5CE9-4318-846D-A255-D511A26F0431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F4A923AE-3486-1951-9E97-FEEFD248F092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0F8F6329-8E54-A1FA-0569-2781A6E2969C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619AE9F0-5274-A3F4-9AC4-B6B08D5944A0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05D4DB4A-F699-2013-4F97-E47201512747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1714DBF1-36A0-9A7F-CD6B-5EDCA0E961CE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82EF7C23-F157-C692-564E-709298E3CFCD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C46B9343-0C3E-C367-B0C9-CBADD45CD940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46922DE0-4BF0-B855-2ADE-910580F3C6AB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59C057D1-6B61-CA68-E0DE-2F2F0CFF4BF4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65AF479A-E2C0-4AF1-12E9-57F0AF4D986A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33F6B133-1D94-E52B-916B-6D44F3B56450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9FF9D269-EE7A-A30F-8A38-5E23128F643D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91A067F6-C44A-C408-E37F-E3B460535D7D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D043668E-12C9-0E56-5510-239EC729382F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C1BAEB77-BDA2-4288-929F-5FE93FB7E24C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0B9D694F-7FDE-032D-2DD0-D1F651558E53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4DAC9E4A-347D-1DC2-E4F6-CE106283E0A2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986E9A4C-EF8D-5665-42F1-842E0A5CA482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080AE737-BF6E-104A-ED5D-E45B759BDABE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ABAFE559-F80A-F96E-8A76-AC0DBB98D78F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8EDAAA9A-8261-3B0A-D312-74E100A8E653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14C5ADEB-E5E7-FBB4-DB2B-94C415FA9DF4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FD319044-333A-5818-13F7-D54E8E96B753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8FAD3DA1-57C8-05D3-07E2-ADEEEF5096B9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987E815A-3595-5427-610F-F6EF7CD29966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E8B15AEB-F400-EEB8-68B2-8125816C0E89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0A19E2BF-2D37-3758-D0AC-FDBDA227AAEF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06B0E528-822A-92C4-E14E-BACBF7ED7BA3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36AE8E50-6579-58C5-DDA9-7AECA7C0DDCA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835316F1-6EB7-A4B7-0035-507AFC24295E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718C0757-7F27-5E6E-40F5-98D447326724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DB37EAAF-B172-87C3-9246-08E6F4D772FB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C6FABC1A-8F26-97DE-33AD-3E848CACF66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C84D87F2-01E3-5318-E6E4-F61DDBD44A8A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F9922847-7247-E14D-DDD1-9E62B7E6B173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9A46D0A5-6335-34AD-7DF3-4C5AE74E49FE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434C6A63-D314-4586-C3B3-2332D9EBE2D1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5E5E21F3-315C-E48A-D4D8-3A1819FB6C26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7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>
          <a:extLst>
            <a:ext uri="{FF2B5EF4-FFF2-40B4-BE49-F238E27FC236}">
              <a16:creationId xmlns:a16="http://schemas.microsoft.com/office/drawing/2014/main" id="{A65EB714-7E95-501B-CA19-9853DAC66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>
            <a:extLst>
              <a:ext uri="{FF2B5EF4-FFF2-40B4-BE49-F238E27FC236}">
                <a16:creationId xmlns:a16="http://schemas.microsoft.com/office/drawing/2014/main" id="{31095820-5EB6-1F5C-FD68-45B7137B7D0B}"/>
              </a:ext>
            </a:extLst>
          </p:cNvPr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>
              <a:extLst>
                <a:ext uri="{FF2B5EF4-FFF2-40B4-BE49-F238E27FC236}">
                  <a16:creationId xmlns:a16="http://schemas.microsoft.com/office/drawing/2014/main" id="{E2DEAB91-73F5-09F6-9497-365BD71F35DD}"/>
                </a:ext>
              </a:extLst>
            </p:cNvPr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>
                <a:extLst>
                  <a:ext uri="{FF2B5EF4-FFF2-40B4-BE49-F238E27FC236}">
                    <a16:creationId xmlns:a16="http://schemas.microsoft.com/office/drawing/2014/main" id="{41F0738A-9E75-F91F-4AE2-5E5E5EFE8628}"/>
                  </a:ext>
                </a:extLst>
              </p:cNvPr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>
                <a:extLst>
                  <a:ext uri="{FF2B5EF4-FFF2-40B4-BE49-F238E27FC236}">
                    <a16:creationId xmlns:a16="http://schemas.microsoft.com/office/drawing/2014/main" id="{5DC4203F-1B9A-6D5A-CFAB-A26D38C90E4B}"/>
                  </a:ext>
                </a:extLst>
              </p:cNvPr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>
              <a:extLst>
                <a:ext uri="{FF2B5EF4-FFF2-40B4-BE49-F238E27FC236}">
                  <a16:creationId xmlns:a16="http://schemas.microsoft.com/office/drawing/2014/main" id="{06634387-92F4-2C37-0251-4D2E28A5BD6D}"/>
                </a:ext>
              </a:extLst>
            </p:cNvPr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>
                <a:extLst>
                  <a:ext uri="{FF2B5EF4-FFF2-40B4-BE49-F238E27FC236}">
                    <a16:creationId xmlns:a16="http://schemas.microsoft.com/office/drawing/2014/main" id="{81E130E5-DF10-5C20-4CD9-83EA4B8566F2}"/>
                  </a:ext>
                </a:extLst>
              </p:cNvPr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>
                <a:extLst>
                  <a:ext uri="{FF2B5EF4-FFF2-40B4-BE49-F238E27FC236}">
                    <a16:creationId xmlns:a16="http://schemas.microsoft.com/office/drawing/2014/main" id="{C4102DC7-410B-BA46-43EB-2C88CE5F60B7}"/>
                  </a:ext>
                </a:extLst>
              </p:cNvPr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>
                <a:extLst>
                  <a:ext uri="{FF2B5EF4-FFF2-40B4-BE49-F238E27FC236}">
                    <a16:creationId xmlns:a16="http://schemas.microsoft.com/office/drawing/2014/main" id="{9569F2DD-8AB7-89D6-67CE-0A6F6B2AFF78}"/>
                  </a:ext>
                </a:extLst>
              </p:cNvPr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>
                <a:extLst>
                  <a:ext uri="{FF2B5EF4-FFF2-40B4-BE49-F238E27FC236}">
                    <a16:creationId xmlns:a16="http://schemas.microsoft.com/office/drawing/2014/main" id="{CAB58507-15A9-7CB6-B4AC-46E5CBF0DDC5}"/>
                  </a:ext>
                </a:extLst>
              </p:cNvPr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>
                <a:extLst>
                  <a:ext uri="{FF2B5EF4-FFF2-40B4-BE49-F238E27FC236}">
                    <a16:creationId xmlns:a16="http://schemas.microsoft.com/office/drawing/2014/main" id="{9C17BCA0-FCCC-52CF-47B4-35CBF1BD5D47}"/>
                  </a:ext>
                </a:extLst>
              </p:cNvPr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>
                <a:extLst>
                  <a:ext uri="{FF2B5EF4-FFF2-40B4-BE49-F238E27FC236}">
                    <a16:creationId xmlns:a16="http://schemas.microsoft.com/office/drawing/2014/main" id="{FBD37E81-C366-C752-6C41-A035BE127BF2}"/>
                  </a:ext>
                </a:extLst>
              </p:cNvPr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>
                <a:extLst>
                  <a:ext uri="{FF2B5EF4-FFF2-40B4-BE49-F238E27FC236}">
                    <a16:creationId xmlns:a16="http://schemas.microsoft.com/office/drawing/2014/main" id="{A1DA7759-1916-A655-E782-7CF52C7F8803}"/>
                  </a:ext>
                </a:extLst>
              </p:cNvPr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>
                <a:extLst>
                  <a:ext uri="{FF2B5EF4-FFF2-40B4-BE49-F238E27FC236}">
                    <a16:creationId xmlns:a16="http://schemas.microsoft.com/office/drawing/2014/main" id="{80388B5B-B934-F37F-9C9B-A4B753288978}"/>
                  </a:ext>
                </a:extLst>
              </p:cNvPr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>
                <a:extLst>
                  <a:ext uri="{FF2B5EF4-FFF2-40B4-BE49-F238E27FC236}">
                    <a16:creationId xmlns:a16="http://schemas.microsoft.com/office/drawing/2014/main" id="{B1466F84-0325-AAD9-0785-3886101B9C40}"/>
                  </a:ext>
                </a:extLst>
              </p:cNvPr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>
                <a:extLst>
                  <a:ext uri="{FF2B5EF4-FFF2-40B4-BE49-F238E27FC236}">
                    <a16:creationId xmlns:a16="http://schemas.microsoft.com/office/drawing/2014/main" id="{B6A34DB2-690C-9BEA-8459-45F596D77B86}"/>
                  </a:ext>
                </a:extLst>
              </p:cNvPr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>
                <a:extLst>
                  <a:ext uri="{FF2B5EF4-FFF2-40B4-BE49-F238E27FC236}">
                    <a16:creationId xmlns:a16="http://schemas.microsoft.com/office/drawing/2014/main" id="{CC1D4547-9A17-581C-14BF-8CA8464CDCAD}"/>
                  </a:ext>
                </a:extLst>
              </p:cNvPr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>
                <a:extLst>
                  <a:ext uri="{FF2B5EF4-FFF2-40B4-BE49-F238E27FC236}">
                    <a16:creationId xmlns:a16="http://schemas.microsoft.com/office/drawing/2014/main" id="{A2549B64-7B37-391F-1975-306EE31E7695}"/>
                  </a:ext>
                </a:extLst>
              </p:cNvPr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>
                <a:extLst>
                  <a:ext uri="{FF2B5EF4-FFF2-40B4-BE49-F238E27FC236}">
                    <a16:creationId xmlns:a16="http://schemas.microsoft.com/office/drawing/2014/main" id="{7F0ACA1A-84AF-5095-860C-BD4AD2FD614D}"/>
                  </a:ext>
                </a:extLst>
              </p:cNvPr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>
                <a:extLst>
                  <a:ext uri="{FF2B5EF4-FFF2-40B4-BE49-F238E27FC236}">
                    <a16:creationId xmlns:a16="http://schemas.microsoft.com/office/drawing/2014/main" id="{BE4ABCD8-BB5E-0F70-4285-FB1213BA9CA8}"/>
                  </a:ext>
                </a:extLst>
              </p:cNvPr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>
                <a:extLst>
                  <a:ext uri="{FF2B5EF4-FFF2-40B4-BE49-F238E27FC236}">
                    <a16:creationId xmlns:a16="http://schemas.microsoft.com/office/drawing/2014/main" id="{0AEB7478-2622-2763-8DF8-9E13E1BFC2EF}"/>
                  </a:ext>
                </a:extLst>
              </p:cNvPr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>
                <a:extLst>
                  <a:ext uri="{FF2B5EF4-FFF2-40B4-BE49-F238E27FC236}">
                    <a16:creationId xmlns:a16="http://schemas.microsoft.com/office/drawing/2014/main" id="{5EE02DE1-C856-E75D-C082-0DD32719DEF1}"/>
                  </a:ext>
                </a:extLst>
              </p:cNvPr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>
                <a:extLst>
                  <a:ext uri="{FF2B5EF4-FFF2-40B4-BE49-F238E27FC236}">
                    <a16:creationId xmlns:a16="http://schemas.microsoft.com/office/drawing/2014/main" id="{413C87F7-1479-F5EC-1781-A19DD46757A0}"/>
                  </a:ext>
                </a:extLst>
              </p:cNvPr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>
                <a:extLst>
                  <a:ext uri="{FF2B5EF4-FFF2-40B4-BE49-F238E27FC236}">
                    <a16:creationId xmlns:a16="http://schemas.microsoft.com/office/drawing/2014/main" id="{3A35B274-ACA9-F625-E311-712AC4E4F97E}"/>
                  </a:ext>
                </a:extLst>
              </p:cNvPr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>
                <a:extLst>
                  <a:ext uri="{FF2B5EF4-FFF2-40B4-BE49-F238E27FC236}">
                    <a16:creationId xmlns:a16="http://schemas.microsoft.com/office/drawing/2014/main" id="{C3FD3B36-4AFE-1C6F-1876-3091CF372BF8}"/>
                  </a:ext>
                </a:extLst>
              </p:cNvPr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>
                <a:extLst>
                  <a:ext uri="{FF2B5EF4-FFF2-40B4-BE49-F238E27FC236}">
                    <a16:creationId xmlns:a16="http://schemas.microsoft.com/office/drawing/2014/main" id="{E86CB89A-2C28-95F5-C184-1D9A83D388E6}"/>
                  </a:ext>
                </a:extLst>
              </p:cNvPr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>
                <a:extLst>
                  <a:ext uri="{FF2B5EF4-FFF2-40B4-BE49-F238E27FC236}">
                    <a16:creationId xmlns:a16="http://schemas.microsoft.com/office/drawing/2014/main" id="{E8CC464C-60C0-3A9F-C133-16EAC6E24173}"/>
                  </a:ext>
                </a:extLst>
              </p:cNvPr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>
                <a:extLst>
                  <a:ext uri="{FF2B5EF4-FFF2-40B4-BE49-F238E27FC236}">
                    <a16:creationId xmlns:a16="http://schemas.microsoft.com/office/drawing/2014/main" id="{B053F90F-8932-22EE-9983-41DB3E9E8A0E}"/>
                  </a:ext>
                </a:extLst>
              </p:cNvPr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>
                <a:extLst>
                  <a:ext uri="{FF2B5EF4-FFF2-40B4-BE49-F238E27FC236}">
                    <a16:creationId xmlns:a16="http://schemas.microsoft.com/office/drawing/2014/main" id="{25020A20-352E-8A85-B789-5D385406F626}"/>
                  </a:ext>
                </a:extLst>
              </p:cNvPr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>
                <a:extLst>
                  <a:ext uri="{FF2B5EF4-FFF2-40B4-BE49-F238E27FC236}">
                    <a16:creationId xmlns:a16="http://schemas.microsoft.com/office/drawing/2014/main" id="{27F65C4D-1C99-28F3-6442-9BD4300B3E99}"/>
                  </a:ext>
                </a:extLst>
              </p:cNvPr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>
                <a:extLst>
                  <a:ext uri="{FF2B5EF4-FFF2-40B4-BE49-F238E27FC236}">
                    <a16:creationId xmlns:a16="http://schemas.microsoft.com/office/drawing/2014/main" id="{E5C14D42-A297-92E9-90EC-E35822B0B91B}"/>
                  </a:ext>
                </a:extLst>
              </p:cNvPr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>
                <a:extLst>
                  <a:ext uri="{FF2B5EF4-FFF2-40B4-BE49-F238E27FC236}">
                    <a16:creationId xmlns:a16="http://schemas.microsoft.com/office/drawing/2014/main" id="{DBCA97F1-C388-9EFA-4BE5-69301AA6159A}"/>
                  </a:ext>
                </a:extLst>
              </p:cNvPr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>
                <a:extLst>
                  <a:ext uri="{FF2B5EF4-FFF2-40B4-BE49-F238E27FC236}">
                    <a16:creationId xmlns:a16="http://schemas.microsoft.com/office/drawing/2014/main" id="{A127C6C1-7EC4-3F80-C733-C3FFA39471CF}"/>
                  </a:ext>
                </a:extLst>
              </p:cNvPr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>
                <a:extLst>
                  <a:ext uri="{FF2B5EF4-FFF2-40B4-BE49-F238E27FC236}">
                    <a16:creationId xmlns:a16="http://schemas.microsoft.com/office/drawing/2014/main" id="{26E6233A-43EE-1BC8-2B4D-93294C63E15D}"/>
                  </a:ext>
                </a:extLst>
              </p:cNvPr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>
                <a:extLst>
                  <a:ext uri="{FF2B5EF4-FFF2-40B4-BE49-F238E27FC236}">
                    <a16:creationId xmlns:a16="http://schemas.microsoft.com/office/drawing/2014/main" id="{8B2FD2C7-CC89-6CA7-1E8F-AA99914493ED}"/>
                  </a:ext>
                </a:extLst>
              </p:cNvPr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>
                <a:extLst>
                  <a:ext uri="{FF2B5EF4-FFF2-40B4-BE49-F238E27FC236}">
                    <a16:creationId xmlns:a16="http://schemas.microsoft.com/office/drawing/2014/main" id="{DE0B66E7-681E-1116-D8F2-AE70E1BC1EB2}"/>
                  </a:ext>
                </a:extLst>
              </p:cNvPr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>
                <a:extLst>
                  <a:ext uri="{FF2B5EF4-FFF2-40B4-BE49-F238E27FC236}">
                    <a16:creationId xmlns:a16="http://schemas.microsoft.com/office/drawing/2014/main" id="{C47BD9D1-22BE-7402-F822-E9505DFB1ED6}"/>
                  </a:ext>
                </a:extLst>
              </p:cNvPr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>
                <a:extLst>
                  <a:ext uri="{FF2B5EF4-FFF2-40B4-BE49-F238E27FC236}">
                    <a16:creationId xmlns:a16="http://schemas.microsoft.com/office/drawing/2014/main" id="{3722D21F-E8D0-9285-BC80-874829F95179}"/>
                  </a:ext>
                </a:extLst>
              </p:cNvPr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>
                <a:extLst>
                  <a:ext uri="{FF2B5EF4-FFF2-40B4-BE49-F238E27FC236}">
                    <a16:creationId xmlns:a16="http://schemas.microsoft.com/office/drawing/2014/main" id="{B309EECC-5967-D26E-235C-B64D6A361C2E}"/>
                  </a:ext>
                </a:extLst>
              </p:cNvPr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>
                <a:extLst>
                  <a:ext uri="{FF2B5EF4-FFF2-40B4-BE49-F238E27FC236}">
                    <a16:creationId xmlns:a16="http://schemas.microsoft.com/office/drawing/2014/main" id="{72381459-09DE-44CC-0BD8-F39D4D446450}"/>
                  </a:ext>
                </a:extLst>
              </p:cNvPr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>
                <a:extLst>
                  <a:ext uri="{FF2B5EF4-FFF2-40B4-BE49-F238E27FC236}">
                    <a16:creationId xmlns:a16="http://schemas.microsoft.com/office/drawing/2014/main" id="{9C984BDD-6259-F5E7-D7C8-F915AB186EDB}"/>
                  </a:ext>
                </a:extLst>
              </p:cNvPr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>
                <a:extLst>
                  <a:ext uri="{FF2B5EF4-FFF2-40B4-BE49-F238E27FC236}">
                    <a16:creationId xmlns:a16="http://schemas.microsoft.com/office/drawing/2014/main" id="{B2CB72D2-9A8E-3CD2-005F-969F4EFC1573}"/>
                  </a:ext>
                </a:extLst>
              </p:cNvPr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>
                <a:extLst>
                  <a:ext uri="{FF2B5EF4-FFF2-40B4-BE49-F238E27FC236}">
                    <a16:creationId xmlns:a16="http://schemas.microsoft.com/office/drawing/2014/main" id="{D9399258-D155-0156-6E11-D0842DA2FF09}"/>
                  </a:ext>
                </a:extLst>
              </p:cNvPr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>
                <a:extLst>
                  <a:ext uri="{FF2B5EF4-FFF2-40B4-BE49-F238E27FC236}">
                    <a16:creationId xmlns:a16="http://schemas.microsoft.com/office/drawing/2014/main" id="{2D0B9D76-391F-789B-3924-A1B9951619A8}"/>
                  </a:ext>
                </a:extLst>
              </p:cNvPr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>
                <a:extLst>
                  <a:ext uri="{FF2B5EF4-FFF2-40B4-BE49-F238E27FC236}">
                    <a16:creationId xmlns:a16="http://schemas.microsoft.com/office/drawing/2014/main" id="{0E45A495-2CF1-ABAA-450E-E0F5A0FADC15}"/>
                  </a:ext>
                </a:extLst>
              </p:cNvPr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>
                <a:extLst>
                  <a:ext uri="{FF2B5EF4-FFF2-40B4-BE49-F238E27FC236}">
                    <a16:creationId xmlns:a16="http://schemas.microsoft.com/office/drawing/2014/main" id="{2F68B800-F4F0-2978-A3B2-F90BA79468F3}"/>
                  </a:ext>
                </a:extLst>
              </p:cNvPr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>
                <a:extLst>
                  <a:ext uri="{FF2B5EF4-FFF2-40B4-BE49-F238E27FC236}">
                    <a16:creationId xmlns:a16="http://schemas.microsoft.com/office/drawing/2014/main" id="{C68B88DA-6520-5BE0-22CB-7FA305B7F559}"/>
                  </a:ext>
                </a:extLst>
              </p:cNvPr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>
                <a:extLst>
                  <a:ext uri="{FF2B5EF4-FFF2-40B4-BE49-F238E27FC236}">
                    <a16:creationId xmlns:a16="http://schemas.microsoft.com/office/drawing/2014/main" id="{D6BFE188-0155-EDEA-9345-DA7B3AAA782D}"/>
                  </a:ext>
                </a:extLst>
              </p:cNvPr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>
                <a:extLst>
                  <a:ext uri="{FF2B5EF4-FFF2-40B4-BE49-F238E27FC236}">
                    <a16:creationId xmlns:a16="http://schemas.microsoft.com/office/drawing/2014/main" id="{8B47832F-BC87-A594-75CD-763BA524AF84}"/>
                  </a:ext>
                </a:extLst>
              </p:cNvPr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>
                <a:extLst>
                  <a:ext uri="{FF2B5EF4-FFF2-40B4-BE49-F238E27FC236}">
                    <a16:creationId xmlns:a16="http://schemas.microsoft.com/office/drawing/2014/main" id="{6EE64F07-3690-906E-EC2B-72F7016EFEFE}"/>
                  </a:ext>
                </a:extLst>
              </p:cNvPr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>
                <a:extLst>
                  <a:ext uri="{FF2B5EF4-FFF2-40B4-BE49-F238E27FC236}">
                    <a16:creationId xmlns:a16="http://schemas.microsoft.com/office/drawing/2014/main" id="{FB0B41D7-76A5-893F-D136-68607DDF6849}"/>
                  </a:ext>
                </a:extLst>
              </p:cNvPr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5BF3795A-84E2-9810-584C-7CF9F31F1D38}"/>
              </a:ext>
            </a:extLst>
          </p:cNvPr>
          <p:cNvSpPr txBox="1">
            <a:spLocks/>
          </p:cNvSpPr>
          <p:nvPr/>
        </p:nvSpPr>
        <p:spPr>
          <a:xfrm>
            <a:off x="3811379" y="1935698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8000" dirty="0">
                <a:solidFill>
                  <a:schemeClr val="tx2"/>
                </a:solidFill>
              </a:rPr>
              <a:t>06.</a:t>
            </a:r>
            <a:r>
              <a:rPr lang="en-US" sz="8000" dirty="0"/>
              <a:t> </a:t>
            </a:r>
            <a:r>
              <a:rPr lang="en-US" sz="54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36237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490A52-A9C1-7C15-5816-C3A4D50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77181" y="0"/>
            <a:ext cx="598963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1"/>
          <p:cNvSpPr txBox="1">
            <a:spLocks noGrp="1"/>
          </p:cNvSpPr>
          <p:nvPr>
            <p:ph type="title"/>
          </p:nvPr>
        </p:nvSpPr>
        <p:spPr>
          <a:xfrm>
            <a:off x="2692298" y="448609"/>
            <a:ext cx="3759403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44" name="Google Shape;744;p31"/>
          <p:cNvSpPr txBox="1">
            <a:spLocks noGrp="1"/>
          </p:cNvSpPr>
          <p:nvPr>
            <p:ph type="subTitle" idx="1"/>
          </p:nvPr>
        </p:nvSpPr>
        <p:spPr>
          <a:xfrm>
            <a:off x="1784166" y="1560609"/>
            <a:ext cx="132479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sp>
        <p:nvSpPr>
          <p:cNvPr id="746" name="Google Shape;746;p31"/>
          <p:cNvSpPr txBox="1">
            <a:spLocks noGrp="1"/>
          </p:cNvSpPr>
          <p:nvPr>
            <p:ph type="title" idx="3"/>
          </p:nvPr>
        </p:nvSpPr>
        <p:spPr>
          <a:xfrm>
            <a:off x="720000" y="1275309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5" name="Google Shape;744;p31">
            <a:extLst>
              <a:ext uri="{FF2B5EF4-FFF2-40B4-BE49-F238E27FC236}">
                <a16:creationId xmlns:a16="http://schemas.microsoft.com/office/drawing/2014/main" id="{F9FE5400-12AD-A81E-4D99-561E6E03CF25}"/>
              </a:ext>
            </a:extLst>
          </p:cNvPr>
          <p:cNvSpPr txBox="1">
            <a:spLocks/>
          </p:cNvSpPr>
          <p:nvPr/>
        </p:nvSpPr>
        <p:spPr>
          <a:xfrm>
            <a:off x="6211056" y="1560609"/>
            <a:ext cx="2356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Problem Significance</a:t>
            </a:r>
          </a:p>
        </p:txBody>
      </p:sp>
      <p:sp>
        <p:nvSpPr>
          <p:cNvPr id="26" name="Google Shape;746;p31">
            <a:extLst>
              <a:ext uri="{FF2B5EF4-FFF2-40B4-BE49-F238E27FC236}">
                <a16:creationId xmlns:a16="http://schemas.microsoft.com/office/drawing/2014/main" id="{B9979E5D-CC2B-34E3-71C7-C5403E74BC50}"/>
              </a:ext>
            </a:extLst>
          </p:cNvPr>
          <p:cNvSpPr txBox="1">
            <a:spLocks/>
          </p:cNvSpPr>
          <p:nvPr/>
        </p:nvSpPr>
        <p:spPr>
          <a:xfrm>
            <a:off x="5146890" y="12753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29" name="Google Shape;744;p31">
            <a:extLst>
              <a:ext uri="{FF2B5EF4-FFF2-40B4-BE49-F238E27FC236}">
                <a16:creationId xmlns:a16="http://schemas.microsoft.com/office/drawing/2014/main" id="{391B3931-EABE-2FC2-F0AE-431DE2FCBAAC}"/>
              </a:ext>
            </a:extLst>
          </p:cNvPr>
          <p:cNvSpPr txBox="1">
            <a:spLocks/>
          </p:cNvSpPr>
          <p:nvPr/>
        </p:nvSpPr>
        <p:spPr>
          <a:xfrm>
            <a:off x="1796943" y="22383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Project specifications</a:t>
            </a:r>
          </a:p>
        </p:txBody>
      </p:sp>
      <p:sp>
        <p:nvSpPr>
          <p:cNvPr id="30" name="Google Shape;746;p31">
            <a:extLst>
              <a:ext uri="{FF2B5EF4-FFF2-40B4-BE49-F238E27FC236}">
                <a16:creationId xmlns:a16="http://schemas.microsoft.com/office/drawing/2014/main" id="{490B306E-4924-2ADA-DE65-51FBDFFA584D}"/>
              </a:ext>
            </a:extLst>
          </p:cNvPr>
          <p:cNvSpPr txBox="1">
            <a:spLocks/>
          </p:cNvSpPr>
          <p:nvPr/>
        </p:nvSpPr>
        <p:spPr>
          <a:xfrm>
            <a:off x="732778" y="19530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03.</a:t>
            </a:r>
          </a:p>
        </p:txBody>
      </p:sp>
      <p:sp>
        <p:nvSpPr>
          <p:cNvPr id="33" name="Google Shape;744;p31">
            <a:extLst>
              <a:ext uri="{FF2B5EF4-FFF2-40B4-BE49-F238E27FC236}">
                <a16:creationId xmlns:a16="http://schemas.microsoft.com/office/drawing/2014/main" id="{E63AB9EB-07E0-B7D5-A26C-D341C8B0D916}"/>
              </a:ext>
            </a:extLst>
          </p:cNvPr>
          <p:cNvSpPr txBox="1">
            <a:spLocks/>
          </p:cNvSpPr>
          <p:nvPr/>
        </p:nvSpPr>
        <p:spPr>
          <a:xfrm>
            <a:off x="6211056" y="2240131"/>
            <a:ext cx="2356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Work Plan</a:t>
            </a:r>
          </a:p>
        </p:txBody>
      </p:sp>
      <p:sp>
        <p:nvSpPr>
          <p:cNvPr id="34" name="Google Shape;746;p31">
            <a:extLst>
              <a:ext uri="{FF2B5EF4-FFF2-40B4-BE49-F238E27FC236}">
                <a16:creationId xmlns:a16="http://schemas.microsoft.com/office/drawing/2014/main" id="{C76FB04A-720D-FB44-2530-FEDDB9445B03}"/>
              </a:ext>
            </a:extLst>
          </p:cNvPr>
          <p:cNvSpPr txBox="1">
            <a:spLocks/>
          </p:cNvSpPr>
          <p:nvPr/>
        </p:nvSpPr>
        <p:spPr>
          <a:xfrm>
            <a:off x="5146890" y="1954831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55" name="Google Shape;744;p31">
            <a:extLst>
              <a:ext uri="{FF2B5EF4-FFF2-40B4-BE49-F238E27FC236}">
                <a16:creationId xmlns:a16="http://schemas.microsoft.com/office/drawing/2014/main" id="{57D5A56B-0863-EC26-F907-CDB93B626843}"/>
              </a:ext>
            </a:extLst>
          </p:cNvPr>
          <p:cNvSpPr txBox="1">
            <a:spLocks/>
          </p:cNvSpPr>
          <p:nvPr/>
        </p:nvSpPr>
        <p:spPr>
          <a:xfrm>
            <a:off x="1784165" y="29160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56" name="Google Shape;746;p31">
            <a:extLst>
              <a:ext uri="{FF2B5EF4-FFF2-40B4-BE49-F238E27FC236}">
                <a16:creationId xmlns:a16="http://schemas.microsoft.com/office/drawing/2014/main" id="{B256320C-598A-FDA6-1CB9-F8AFD5CB3F07}"/>
              </a:ext>
            </a:extLst>
          </p:cNvPr>
          <p:cNvSpPr txBox="1">
            <a:spLocks/>
          </p:cNvSpPr>
          <p:nvPr/>
        </p:nvSpPr>
        <p:spPr>
          <a:xfrm>
            <a:off x="720000" y="26307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57" name="Google Shape;744;p31">
            <a:extLst>
              <a:ext uri="{FF2B5EF4-FFF2-40B4-BE49-F238E27FC236}">
                <a16:creationId xmlns:a16="http://schemas.microsoft.com/office/drawing/2014/main" id="{7315C92F-9E85-4700-B084-88066E308B8D}"/>
              </a:ext>
            </a:extLst>
          </p:cNvPr>
          <p:cNvSpPr txBox="1">
            <a:spLocks/>
          </p:cNvSpPr>
          <p:nvPr/>
        </p:nvSpPr>
        <p:spPr>
          <a:xfrm>
            <a:off x="6211055" y="29160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Diagrams</a:t>
            </a:r>
          </a:p>
        </p:txBody>
      </p:sp>
      <p:sp>
        <p:nvSpPr>
          <p:cNvPr id="58" name="Google Shape;746;p31">
            <a:extLst>
              <a:ext uri="{FF2B5EF4-FFF2-40B4-BE49-F238E27FC236}">
                <a16:creationId xmlns:a16="http://schemas.microsoft.com/office/drawing/2014/main" id="{616D16F3-03C5-7CEB-1FA2-8322C881E7F0}"/>
              </a:ext>
            </a:extLst>
          </p:cNvPr>
          <p:cNvSpPr txBox="1">
            <a:spLocks/>
          </p:cNvSpPr>
          <p:nvPr/>
        </p:nvSpPr>
        <p:spPr>
          <a:xfrm>
            <a:off x="5146890" y="26307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59" name="Google Shape;744;p31">
            <a:extLst>
              <a:ext uri="{FF2B5EF4-FFF2-40B4-BE49-F238E27FC236}">
                <a16:creationId xmlns:a16="http://schemas.microsoft.com/office/drawing/2014/main" id="{86F0A5E0-50A7-E89D-6684-13E7F84B3327}"/>
              </a:ext>
            </a:extLst>
          </p:cNvPr>
          <p:cNvSpPr txBox="1">
            <a:spLocks/>
          </p:cNvSpPr>
          <p:nvPr/>
        </p:nvSpPr>
        <p:spPr>
          <a:xfrm>
            <a:off x="1784165" y="3596725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Demo</a:t>
            </a:r>
          </a:p>
        </p:txBody>
      </p:sp>
      <p:sp>
        <p:nvSpPr>
          <p:cNvPr id="60" name="Google Shape;746;p31">
            <a:extLst>
              <a:ext uri="{FF2B5EF4-FFF2-40B4-BE49-F238E27FC236}">
                <a16:creationId xmlns:a16="http://schemas.microsoft.com/office/drawing/2014/main" id="{DD5DA25B-EB8B-A002-AF60-31013708503F}"/>
              </a:ext>
            </a:extLst>
          </p:cNvPr>
          <p:cNvSpPr txBox="1">
            <a:spLocks/>
          </p:cNvSpPr>
          <p:nvPr/>
        </p:nvSpPr>
        <p:spPr>
          <a:xfrm>
            <a:off x="720000" y="3311425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 build="p"/>
      <p:bldP spid="746" grpId="0"/>
      <p:bldP spid="25" grpId="0"/>
      <p:bldP spid="26" grpId="0"/>
      <p:bldP spid="29" grpId="0"/>
      <p:bldP spid="30" grpId="0"/>
      <p:bldP spid="33" grpId="0"/>
      <p:bldP spid="3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3330FE7E-B7A3-2886-AA0B-22EA709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7C459-DADC-B2CB-2187-A5323726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6DBA2FA2-F2B9-E3B1-642A-1732E835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1DFCC75E-DEE5-86AD-EDAB-4DF0287D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8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0CA9781F-E04F-5117-0FD4-D516C210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B64A7B-84D2-DF73-5F79-4506ECFA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29461" y="0"/>
            <a:ext cx="368507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6000"/>
          </a:schemeClr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EA9FA6D2-70BE-2C2E-42E9-0B3C105F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2B7D5-139D-C6FB-2EB8-AEDCB82B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36460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578FE-66F7-D612-2361-CBA83DFED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46448" y="0"/>
            <a:ext cx="46975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906324E4-35F8-740E-901A-BD362957E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3FA38-A6D4-2AE7-EEDA-5FC7EBF0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9370" y="0"/>
            <a:ext cx="87346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F8E97EE1-BADE-0C1B-BD8D-9DFCDD50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CFE40-F96F-4E59-32A3-45B31407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2198" y="0"/>
            <a:ext cx="6639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D54FE426-3F4E-92CB-2DBE-8228662A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957D4-EEC0-9E2C-5A63-C03E11D1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83820" y="0"/>
            <a:ext cx="4041876" cy="513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77503-50FB-71B4-F0C2-CF5637058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77998" y="-9853"/>
            <a:ext cx="416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2DA3EC9F-18E1-46B4-817A-B328B37C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988" y="2010921"/>
            <a:ext cx="473786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tx2"/>
                </a:solidFill>
              </a:rPr>
              <a:t>07.</a:t>
            </a:r>
            <a:r>
              <a:rPr lang="en-US" sz="6600" dirty="0"/>
              <a:t> </a:t>
            </a:r>
            <a:r>
              <a:rPr lang="en-US" sz="4400" dirty="0"/>
              <a:t>Demo</a:t>
            </a:r>
            <a:endParaRPr lang="en-US" sz="54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276BAE42-231F-67A3-EAA1-D8F55C0A1B1A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6C68FFA3-D473-1048-E914-157A31CEDFBE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904E6BB0-A360-86AA-495B-07099873A4E4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3B288835-FAEE-5D46-F05C-715CAB3074B1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CE8F4106-C3C8-9089-BEAA-0CA4C3E6AED2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AE5D71E2-3FFC-1872-256A-3C13CBD0BDC4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28F5D440-6568-4977-B1F1-B256249A3E20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2C3C6416-207D-3069-CBF5-25C5D1789ABD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3AABEDB5-ED73-035E-267A-F3D60EA1673B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2CC0717E-520E-A03B-2CEF-7C69FBBA1A54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A64CCB20-3F9A-FB92-2E62-5E53B34D9396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26E48335-061C-A537-A9AC-13FC646E6612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BDC259BF-DD45-6665-48CC-7A4EBE14D78E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EA0FB7BB-AB3F-32B8-D643-84EAE4AC7039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94801E15-3A39-30C2-75DD-070E7F10BF0A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8F689FCE-8FEF-A259-6CEA-4177DED25840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847148FD-E89E-2C50-45A1-83CE8634EAB0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D22F0818-DD63-761F-F2AC-349E75F51BDD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187B3DF3-1598-1AA4-AA75-5135006987E1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40748791-9476-BEFC-3F0D-21391EBD0C0E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B8F903B0-4CEE-F1AF-CB7F-B3CE20F18892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2102ACAD-8449-B900-FFD1-A5D18A6ACBCD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6170EADF-DB76-3E9F-7445-13A764E7CEF3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BAEB0F6B-68E4-053C-B0F4-D20B01F53853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694DE574-6570-911D-B627-936379DC3B6E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93568770-E5CA-42B3-44FF-4CBA7623159A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2ED3BD9A-3E2F-E850-76B2-AEAB7F0B0DB7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8CA307C9-41C5-2042-C96C-AA8B24768029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BE7B9E9D-31BA-BDB1-201A-8A8687BD5BD0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802B6C9E-328A-1F05-88F8-E3170E2D33A8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3F789914-5403-5387-FAF1-9CBF36728BB9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02A6F864-5B05-416A-A3BE-EFD077922997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7AB330F8-988D-FC6C-892D-66E28B38D09B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5F190A2A-610B-CA98-7FFE-F9E245773F10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D1BD72C9-1A12-1150-9A61-BCE69F0ADBDD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E4F2766F-18ED-7A8E-92EE-CF855422CA81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96E73B45-AD27-A59C-DE76-35A888D51413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733F20F4-2990-8258-9AE5-A6A775F69739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786D8073-6231-3FEB-97B0-6BE978F9524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DB9E87AF-C102-1AE8-091F-8C920C0DD2D2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23AF6988-1BCF-1509-0F61-E13F0EBE35D1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85CB7815-104B-BD35-4B28-152A023DEA3A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8C4928F9-AF3E-8CC6-5C08-8BA2EB6A81C3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62DA235B-CB54-C59D-4B33-500B890A89C7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71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4E4E4"/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814DA752-1181-73FF-94C3-26569174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29397691-210B-C594-8701-E29976F64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53" b="50000"/>
          <a:stretch/>
        </p:blipFill>
        <p:spPr>
          <a:xfrm>
            <a:off x="1924050" y="0"/>
            <a:ext cx="5295900" cy="2571750"/>
          </a:xfrm>
          <a:prstGeom prst="rect">
            <a:avLst/>
          </a:prstGeom>
        </p:spPr>
      </p:pic>
      <p:pic>
        <p:nvPicPr>
          <p:cNvPr id="7" name="Picture 6" descr="Screens screenshot of a login screen&#10;&#10;Description automatically generated">
            <a:extLst>
              <a:ext uri="{FF2B5EF4-FFF2-40B4-BE49-F238E27FC236}">
                <a16:creationId xmlns:a16="http://schemas.microsoft.com/office/drawing/2014/main" id="{A1FAF92A-4610-5474-29EC-96F746108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76350" y="2571750"/>
            <a:ext cx="6591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4E4E4"/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30D0AA04-ABFF-6A62-63F0-D4F4BA00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 screenshots of a cell phone&#10;&#10;Description automatically generated">
            <a:extLst>
              <a:ext uri="{FF2B5EF4-FFF2-40B4-BE49-F238E27FC236}">
                <a16:creationId xmlns:a16="http://schemas.microsoft.com/office/drawing/2014/main" id="{A26D91DF-047F-017F-69A1-4EE0A5D34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r="1"/>
          <a:stretch/>
        </p:blipFill>
        <p:spPr>
          <a:xfrm>
            <a:off x="1356360" y="1"/>
            <a:ext cx="6460257" cy="2683618"/>
          </a:xfrm>
          <a:prstGeom prst="rect">
            <a:avLst/>
          </a:prstGeom>
        </p:spPr>
      </p:pic>
      <p:pic>
        <p:nvPicPr>
          <p:cNvPr id="4" name="Picture 3" descr="Screens screenshot of a screenshot of a pregnancy test&#10;&#10;Description automatically generated">
            <a:extLst>
              <a:ext uri="{FF2B5EF4-FFF2-40B4-BE49-F238E27FC236}">
                <a16:creationId xmlns:a16="http://schemas.microsoft.com/office/drawing/2014/main" id="{CFE79A20-D0BC-FDD7-9453-6B859BE0D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82" y="2683619"/>
            <a:ext cx="2571750" cy="2459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A5406-5D09-8EAD-D7F5-F231CC60C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132" y="2683619"/>
            <a:ext cx="3917485" cy="24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01.</a:t>
            </a:r>
            <a:r>
              <a:rPr lang="en" sz="5400" dirty="0"/>
              <a:t> </a:t>
            </a:r>
            <a:r>
              <a:rPr lang="en" sz="3600" dirty="0"/>
              <a:t>Project Idea</a:t>
            </a:r>
            <a:endParaRPr sz="4400" dirty="0"/>
          </a:p>
        </p:txBody>
      </p:sp>
      <p:sp>
        <p:nvSpPr>
          <p:cNvPr id="761" name="Google Shape;761;p32"/>
          <p:cNvSpPr txBox="1">
            <a:spLocks noGrp="1"/>
          </p:cNvSpPr>
          <p:nvPr>
            <p:ph type="subTitle" idx="1"/>
          </p:nvPr>
        </p:nvSpPr>
        <p:spPr>
          <a:xfrm>
            <a:off x="720000" y="2253450"/>
            <a:ext cx="38520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 Pal is a mobile application designed to assist parents in navigating the complexities of parenting. Our domain of interest is family and child development.</a:t>
            </a:r>
          </a:p>
        </p:txBody>
      </p:sp>
      <p:grpSp>
        <p:nvGrpSpPr>
          <p:cNvPr id="762" name="Google Shape;762;p32"/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/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/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/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/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4E4E4"/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A084B7CE-4F93-6847-6808-8D397280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 screenshot of a chat&#10;&#10;Description automatically generated">
            <a:extLst>
              <a:ext uri="{FF2B5EF4-FFF2-40B4-BE49-F238E27FC236}">
                <a16:creationId xmlns:a16="http://schemas.microsoft.com/office/drawing/2014/main" id="{73E856DA-3178-B332-1F96-5FD49E786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727"/>
          <a:stretch/>
        </p:blipFill>
        <p:spPr>
          <a:xfrm>
            <a:off x="7773902" y="-11432"/>
            <a:ext cx="1281607" cy="2571750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0E933FD7-21CF-2229-0949-374FB151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16" y="2571748"/>
            <a:ext cx="5132714" cy="2597236"/>
          </a:xfrm>
          <a:prstGeom prst="rect">
            <a:avLst/>
          </a:prstGeom>
        </p:spPr>
      </p:pic>
      <p:pic>
        <p:nvPicPr>
          <p:cNvPr id="14" name="Picture 13" descr="Screens screenshot of a chat&#10;&#10;Description automatically generated">
            <a:extLst>
              <a:ext uri="{FF2B5EF4-FFF2-40B4-BE49-F238E27FC236}">
                <a16:creationId xmlns:a16="http://schemas.microsoft.com/office/drawing/2014/main" id="{9ADE33E7-5282-D6A5-D47D-F75E09A7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8"/>
          <a:stretch/>
        </p:blipFill>
        <p:spPr>
          <a:xfrm>
            <a:off x="115860" y="2571748"/>
            <a:ext cx="3793200" cy="257175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4DFF08-F599-76B6-9357-2A5CCD9B9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8" t="2700" r="418" b="1435"/>
          <a:stretch/>
        </p:blipFill>
        <p:spPr>
          <a:xfrm>
            <a:off x="-124170" y="22860"/>
            <a:ext cx="7829492" cy="24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57798705-EC4B-0CE0-E32D-DF587F125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>
            <a:extLst>
              <a:ext uri="{FF2B5EF4-FFF2-40B4-BE49-F238E27FC236}">
                <a16:creationId xmlns:a16="http://schemas.microsoft.com/office/drawing/2014/main" id="{614A4ACA-FBD9-5732-7A0E-CFFDA5AF22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5114" y="2325766"/>
            <a:ext cx="3944046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11" name="Picture 10" descr="A cartoon of a family&#10;&#10;Description automatically generated">
            <a:extLst>
              <a:ext uri="{FF2B5EF4-FFF2-40B4-BE49-F238E27FC236}">
                <a16:creationId xmlns:a16="http://schemas.microsoft.com/office/drawing/2014/main" id="{D8384519-C70A-A98A-64EA-8385BA08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35" y="1029683"/>
            <a:ext cx="3532629" cy="34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/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/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/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/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/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/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/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/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/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/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/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/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/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/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/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/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/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/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/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/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/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/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/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/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/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E8E59936-1532-B5E6-30A6-DCF58AC631D4}"/>
              </a:ext>
            </a:extLst>
          </p:cNvPr>
          <p:cNvSpPr txBox="1">
            <a:spLocks/>
          </p:cNvSpPr>
          <p:nvPr/>
        </p:nvSpPr>
        <p:spPr>
          <a:xfrm>
            <a:off x="3262156" y="1947312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5400" dirty="0">
                <a:solidFill>
                  <a:schemeClr val="tx2"/>
                </a:solidFill>
              </a:rPr>
              <a:t>02.</a:t>
            </a:r>
            <a:r>
              <a:rPr lang="en-US" sz="5400" dirty="0"/>
              <a:t> </a:t>
            </a:r>
            <a:r>
              <a:rPr lang="en-US" dirty="0"/>
              <a:t>Problem Significance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5" y="605630"/>
            <a:ext cx="7438509" cy="411876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2"/>
              </a:buClr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729002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70C9068-4849-DD15-DA24-E168BD10B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489678"/>
              </p:ext>
            </p:extLst>
          </p:nvPr>
        </p:nvGraphicFramePr>
        <p:xfrm>
          <a:off x="2425643" y="1971179"/>
          <a:ext cx="4292706" cy="271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DC9994D-645A-30A6-9EED-54160C3A955B}"/>
              </a:ext>
            </a:extLst>
          </p:cNvPr>
          <p:cNvSpPr/>
          <p:nvPr/>
        </p:nvSpPr>
        <p:spPr>
          <a:xfrm>
            <a:off x="2542434" y="1549708"/>
            <a:ext cx="405912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Ages of people responded to our survey</a:t>
            </a:r>
            <a:endParaRPr lang="en-US" sz="1800" dirty="0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640080"/>
            <a:ext cx="7438509" cy="364953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927529"/>
              </p:ext>
            </p:extLst>
          </p:nvPr>
        </p:nvGraphicFramePr>
        <p:xfrm>
          <a:off x="3690916" y="54161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261439" y="1971585"/>
            <a:ext cx="36870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think that there is a lack of information available to parents regarding proper education and care for children?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726141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79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40302"/>
              </p:ext>
            </p:extLst>
          </p:nvPr>
        </p:nvGraphicFramePr>
        <p:xfrm>
          <a:off x="3690916" y="54161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352730" y="2110085"/>
            <a:ext cx="36870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need more information about raising and caring for children?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27741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769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682128"/>
              </p:ext>
            </p:extLst>
          </p:nvPr>
        </p:nvGraphicFramePr>
        <p:xfrm>
          <a:off x="3607445" y="63290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466623" y="2064744"/>
            <a:ext cx="36870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think there is a need to conduct special initiatives or programs to educate parents about proper parenting and childcare?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53889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3164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theme/theme1.xml><?xml version="1.0" encoding="utf-8"?>
<a:theme xmlns:a="http://schemas.openxmlformats.org/drawingml/2006/main" name="Family Center by Slidesgo">
  <a:themeElements>
    <a:clrScheme name="Simple Light">
      <a:dk1>
        <a:srgbClr val="5571A7"/>
      </a:dk1>
      <a:lt1>
        <a:srgbClr val="FAECE3"/>
      </a:lt1>
      <a:dk2>
        <a:srgbClr val="813E3B"/>
      </a:dk2>
      <a:lt2>
        <a:srgbClr val="FF8687"/>
      </a:lt2>
      <a:accent1>
        <a:srgbClr val="FFA79B"/>
      </a:accent1>
      <a:accent2>
        <a:srgbClr val="213864"/>
      </a:accent2>
      <a:accent3>
        <a:srgbClr val="B14545"/>
      </a:accent3>
      <a:accent4>
        <a:srgbClr val="FFFFFF"/>
      </a:accent4>
      <a:accent5>
        <a:srgbClr val="FF8E77"/>
      </a:accent5>
      <a:accent6>
        <a:srgbClr val="A15631"/>
      </a:accent6>
      <a:hlink>
        <a:srgbClr val="5571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1441</Words>
  <Application>Microsoft Office PowerPoint</Application>
  <PresentationFormat>On-screen Show (16:9)</PresentationFormat>
  <Paragraphs>326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Roboto Condensed Light</vt:lpstr>
      <vt:lpstr>Pacifico</vt:lpstr>
      <vt:lpstr>Didact Gothic</vt:lpstr>
      <vt:lpstr>Family Center by Slidesgo</vt:lpstr>
      <vt:lpstr>Parent Pal</vt:lpstr>
      <vt:lpstr>Team Members</vt:lpstr>
      <vt:lpstr>Table of Contents</vt:lpstr>
      <vt:lpstr>01.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Project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05.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07. Demo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 Pal</dc:title>
  <cp:lastModifiedBy>فادى اشرف حلمى رزيق جرس</cp:lastModifiedBy>
  <cp:revision>186</cp:revision>
  <dcterms:modified xsi:type="dcterms:W3CDTF">2024-06-16T18:41:01Z</dcterms:modified>
</cp:coreProperties>
</file>